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4" r:id="rId2"/>
    <p:sldId id="270" r:id="rId3"/>
    <p:sldId id="305" r:id="rId4"/>
    <p:sldId id="298" r:id="rId5"/>
    <p:sldId id="293" r:id="rId6"/>
    <p:sldId id="296" r:id="rId7"/>
    <p:sldId id="299" r:id="rId8"/>
    <p:sldId id="306" r:id="rId9"/>
    <p:sldId id="307" r:id="rId10"/>
    <p:sldId id="308" r:id="rId11"/>
    <p:sldId id="309" r:id="rId12"/>
    <p:sldId id="310" r:id="rId13"/>
    <p:sldId id="311" r:id="rId14"/>
    <p:sldId id="314" r:id="rId15"/>
    <p:sldId id="323" r:id="rId16"/>
    <p:sldId id="313" r:id="rId17"/>
    <p:sldId id="317" r:id="rId18"/>
    <p:sldId id="322" r:id="rId19"/>
    <p:sldId id="316" r:id="rId20"/>
    <p:sldId id="325" r:id="rId21"/>
    <p:sldId id="29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82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D5BC-C84B-5F44-ABBF-1A0346EC5D83}" type="datetimeFigureOut">
              <a:rPr lang="it-IT" smtClean="0"/>
              <a:t>08/10/13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9A788-0353-3C42-8F9E-870B09FEA3C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69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FAFFE-FD8E-AA4F-80D3-8B11042EA434}" type="datetimeFigureOut">
              <a:rPr lang="it-IT" smtClean="0"/>
              <a:t>08/10/13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0175F-B275-F24D-894B-69527EF718A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081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DA5-EE02-3B43-877B-257AE9D4F68D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EBB-5A9F-BE40-9963-0CD7C94F18C2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2716-0679-9440-AA41-220CEF8FF92A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524000" y="4038600"/>
            <a:ext cx="3429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EF13-EAC5-479B-B258-D0900E1ECA5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8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04AF-DE69-0E42-B337-91CBC4634503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ECE4-3918-1940-A8CB-DAFE59A54551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F845-44A2-A141-8D73-90DF39574F7D}" type="datetime1">
              <a:rPr lang="it-IT" smtClean="0"/>
              <a:t>08/10/13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9779-A77D-334D-9722-312767CD0438}" type="datetime1">
              <a:rPr lang="it-IT" smtClean="0"/>
              <a:t>08/10/13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7E42-5171-1346-9863-6235A5AE6BBC}" type="datetime1">
              <a:rPr lang="it-IT" smtClean="0"/>
              <a:t>08/10/13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3A06-2E93-2F4A-9017-7ADA1EAFE7E6}" type="datetime1">
              <a:rPr lang="it-IT" smtClean="0"/>
              <a:t>08/10/13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652-02D6-B741-91E3-14A47944755C}" type="datetime1">
              <a:rPr lang="it-IT" smtClean="0"/>
              <a:t>08/10/13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9AF-4521-894C-9E70-5DBA3C78E2A0}" type="datetime1">
              <a:rPr lang="it-IT" smtClean="0"/>
              <a:t>08/10/13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7299-FA99-6743-A4EF-1F670FDD52EA}" type="datetime1">
              <a:rPr lang="it-IT" smtClean="0"/>
              <a:t>08/10/13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1181-F485-4E05-839C-2B26FF02D7E6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69776"/>
            <a:ext cx="6121251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it-IT" sz="2800" b="1" i="1" dirty="0" smtClean="0"/>
              <a:t>Politica industriale negli Stati Uniti e in Cina.</a:t>
            </a:r>
            <a:br>
              <a:rPr lang="it-IT" sz="2800" b="1" i="1" dirty="0" smtClean="0"/>
            </a:br>
            <a:r>
              <a:rPr lang="it-IT" sz="2800" b="1" i="1" dirty="0"/>
              <a:t>U</a:t>
            </a:r>
            <a:r>
              <a:rPr lang="it-IT" sz="2800" b="1" i="1" dirty="0" smtClean="0"/>
              <a:t>na prima riflessione comparata.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3388"/>
            <a:ext cx="40322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865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3378821" cy="23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1873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50205" y="1340768"/>
            <a:ext cx="27262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FF"/>
                </a:solidFill>
              </a:rPr>
              <a:t>Marco </a:t>
            </a:r>
            <a:r>
              <a:rPr lang="en-US" sz="2000" b="1" i="1" dirty="0">
                <a:solidFill>
                  <a:srgbClr val="0000FF"/>
                </a:solidFill>
              </a:rPr>
              <a:t>R. DI </a:t>
            </a:r>
            <a:r>
              <a:rPr lang="en-US" sz="2000" b="1" i="1" dirty="0" smtClean="0">
                <a:solidFill>
                  <a:srgbClr val="0000FF"/>
                </a:solidFill>
              </a:rPr>
              <a:t>TOMMASO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FF"/>
                </a:solidFill>
              </a:rPr>
              <a:t>Elisa BARBIERI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 err="1" smtClean="0">
                <a:solidFill>
                  <a:srgbClr val="0000FF"/>
                </a:solidFill>
              </a:rPr>
              <a:t>Mattia</a:t>
            </a:r>
            <a:r>
              <a:rPr lang="en-US" sz="2000" b="1" i="1" dirty="0" smtClean="0">
                <a:solidFill>
                  <a:srgbClr val="0000FF"/>
                </a:solidFill>
              </a:rPr>
              <a:t> TASSINARI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403648" y="0"/>
            <a:ext cx="7740352" cy="5805264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68" y="2168626"/>
            <a:ext cx="3216796" cy="10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CINA E USA post 2008</a:t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I </a:t>
            </a:r>
            <a:r>
              <a:rPr lang="en-US" sz="3100" b="1" dirty="0" err="1" smtClean="0">
                <a:solidFill>
                  <a:srgbClr val="FF0000"/>
                </a:solidFill>
              </a:rPr>
              <a:t>perchè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</a:rPr>
              <a:t>dell’intervento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4"/>
            <a:ext cx="8291264" cy="35612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Ben </a:t>
            </a:r>
            <a:r>
              <a:rPr lang="en-US" dirty="0" err="1"/>
              <a:t>o</a:t>
            </a:r>
            <a:r>
              <a:rPr lang="en-US" dirty="0" err="1" smtClean="0"/>
              <a:t>ltre</a:t>
            </a:r>
            <a:r>
              <a:rPr lang="en-US" dirty="0" smtClean="0"/>
              <a:t> la </a:t>
            </a:r>
            <a:r>
              <a:rPr lang="en-US" dirty="0" err="1" smtClean="0"/>
              <a:t>correzione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fallimenti</a:t>
            </a:r>
            <a:r>
              <a:rPr lang="en-US" dirty="0" smtClean="0"/>
              <a:t> del </a:t>
            </a:r>
            <a:r>
              <a:rPr lang="en-US" dirty="0" err="1" smtClean="0"/>
              <a:t>mercato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err="1" smtClean="0"/>
              <a:t>L’intervento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come </a:t>
            </a:r>
            <a:r>
              <a:rPr lang="en-US" b="1" dirty="0" err="1" smtClean="0">
                <a:solidFill>
                  <a:srgbClr val="FF0000"/>
                </a:solidFill>
              </a:rPr>
              <a:t>guida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strategica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difesa</a:t>
            </a:r>
            <a:r>
              <a:rPr lang="en-US" dirty="0" smtClean="0"/>
              <a:t> </a:t>
            </a:r>
            <a:r>
              <a:rPr lang="en-US" dirty="0" err="1" smtClean="0"/>
              <a:t>dell’</a:t>
            </a:r>
            <a:r>
              <a:rPr lang="en-US" b="1" dirty="0" err="1" smtClean="0">
                <a:solidFill>
                  <a:srgbClr val="FF0000"/>
                </a:solidFill>
              </a:rPr>
              <a:t>interesse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nazionale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L’intervento</a:t>
            </a:r>
            <a:r>
              <a:rPr lang="en-US" dirty="0" smtClean="0"/>
              <a:t> per </a:t>
            </a:r>
            <a:r>
              <a:rPr lang="en-US" dirty="0" err="1" smtClean="0"/>
              <a:t>rispondere</a:t>
            </a:r>
            <a:r>
              <a:rPr lang="en-US" dirty="0" smtClean="0"/>
              <a:t> a </a:t>
            </a:r>
            <a:r>
              <a:rPr lang="en-US" dirty="0" err="1" smtClean="0"/>
              <a:t>questioni</a:t>
            </a:r>
            <a:r>
              <a:rPr lang="en-US" dirty="0" smtClean="0"/>
              <a:t> meta-</a:t>
            </a:r>
            <a:r>
              <a:rPr lang="en-US" dirty="0" err="1" smtClean="0"/>
              <a:t>economiche</a:t>
            </a:r>
            <a:r>
              <a:rPr lang="en-US" dirty="0" smtClean="0"/>
              <a:t> (</a:t>
            </a:r>
            <a:r>
              <a:rPr lang="en-US" dirty="0" err="1"/>
              <a:t>d</a:t>
            </a:r>
            <a:r>
              <a:rPr lang="en-US" dirty="0" err="1" smtClean="0"/>
              <a:t>isoccupazione</a:t>
            </a:r>
            <a:r>
              <a:rPr lang="en-US" dirty="0" smtClean="0"/>
              <a:t>, </a:t>
            </a:r>
            <a:r>
              <a:rPr lang="en-US" dirty="0" err="1" smtClean="0"/>
              <a:t>potenziali</a:t>
            </a:r>
            <a:r>
              <a:rPr lang="en-US" dirty="0" smtClean="0"/>
              <a:t> </a:t>
            </a:r>
            <a:r>
              <a:rPr lang="en-US" dirty="0" err="1" smtClean="0"/>
              <a:t>conflitti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, </a:t>
            </a:r>
            <a:r>
              <a:rPr lang="en-US" dirty="0" err="1" smtClean="0"/>
              <a:t>dualismi</a:t>
            </a:r>
            <a:r>
              <a:rPr lang="en-US" dirty="0" smtClean="0"/>
              <a:t>, </a:t>
            </a:r>
            <a:r>
              <a:rPr lang="en-US" dirty="0" err="1" smtClean="0"/>
              <a:t>declino</a:t>
            </a:r>
            <a:r>
              <a:rPr lang="en-US" dirty="0" smtClean="0"/>
              <a:t>, </a:t>
            </a:r>
            <a:r>
              <a:rPr lang="en-US" dirty="0" err="1" smtClean="0"/>
              <a:t>indipendenza</a:t>
            </a:r>
            <a:r>
              <a:rPr lang="en-US" dirty="0" smtClean="0"/>
              <a:t> </a:t>
            </a:r>
            <a:r>
              <a:rPr lang="en-US" dirty="0" err="1" smtClean="0"/>
              <a:t>energetica</a:t>
            </a:r>
            <a:r>
              <a:rPr lang="en-US" dirty="0" smtClean="0"/>
              <a:t>…)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8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CINA E USA post 2008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b="1" dirty="0" smtClean="0">
                <a:solidFill>
                  <a:srgbClr val="FF0000"/>
                </a:solidFill>
              </a:rPr>
              <a:t>le </a:t>
            </a:r>
            <a:r>
              <a:rPr lang="en-US" sz="2800" b="1" dirty="0" err="1" smtClean="0">
                <a:solidFill>
                  <a:srgbClr val="FF0000"/>
                </a:solidFill>
              </a:rPr>
              <a:t>linee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principali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dell’intervento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CINA E USA</a:t>
            </a:r>
          </a:p>
          <a:p>
            <a:r>
              <a:rPr lang="en-US" sz="1800" dirty="0" err="1" smtClean="0"/>
              <a:t>Settori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strategici</a:t>
            </a:r>
            <a:r>
              <a:rPr lang="en-US" sz="1800" dirty="0" smtClean="0"/>
              <a:t> (</a:t>
            </a:r>
            <a:r>
              <a:rPr lang="en-US" sz="1800" dirty="0" err="1" smtClean="0"/>
              <a:t>gli</a:t>
            </a:r>
            <a:r>
              <a:rPr lang="en-US" sz="1800" dirty="0" smtClean="0"/>
              <a:t> </a:t>
            </a:r>
            <a:r>
              <a:rPr lang="en-US" sz="1800" dirty="0" err="1" smtClean="0"/>
              <a:t>stessi</a:t>
            </a:r>
            <a:r>
              <a:rPr lang="en-US" sz="1800" dirty="0" smtClean="0"/>
              <a:t>!!)</a:t>
            </a:r>
          </a:p>
          <a:p>
            <a:pPr marL="439738" lvl="1" indent="-179388"/>
            <a:r>
              <a:rPr lang="en-US" sz="1600" dirty="0" smtClean="0">
                <a:solidFill>
                  <a:srgbClr val="FF0000"/>
                </a:solidFill>
              </a:rPr>
              <a:t>Obama Stimulus Package: 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anufacturing, banking, </a:t>
            </a:r>
            <a:r>
              <a:rPr lang="it-IT" sz="1600" dirty="0" smtClean="0">
                <a:solidFill>
                  <a:srgbClr val="FF0000"/>
                </a:solidFill>
              </a:rPr>
              <a:t>… </a:t>
            </a:r>
            <a:r>
              <a:rPr lang="en-US" sz="1600" dirty="0" smtClean="0">
                <a:solidFill>
                  <a:srgbClr val="FF0000"/>
                </a:solidFill>
              </a:rPr>
              <a:t>green industry, auto, </a:t>
            </a:r>
            <a:r>
              <a:rPr lang="it-IT" sz="1600" dirty="0" smtClean="0">
                <a:solidFill>
                  <a:srgbClr val="FF0000"/>
                </a:solidFill>
              </a:rPr>
              <a:t>ICT (broadband), nanotecnologie, IT in ambito sanitario, energie rinnovabili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39738" lvl="1" indent="-179388"/>
            <a:r>
              <a:rPr lang="en-US" sz="1600" dirty="0" smtClean="0">
                <a:solidFill>
                  <a:srgbClr val="FF0000"/>
                </a:solidFill>
              </a:rPr>
              <a:t>China Stimulus Package &amp; 12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Year Plan: </a:t>
            </a:r>
            <a:r>
              <a:rPr lang="en-US" sz="1600" dirty="0" err="1" smtClean="0">
                <a:solidFill>
                  <a:srgbClr val="FF0000"/>
                </a:solidFill>
              </a:rPr>
              <a:t>prodotti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biologici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energie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rinnovabili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nuovi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materiali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veicoli</a:t>
            </a:r>
            <a:r>
              <a:rPr lang="en-US" sz="1600" dirty="0" smtClean="0">
                <a:solidFill>
                  <a:srgbClr val="FF0000"/>
                </a:solidFill>
              </a:rPr>
              <a:t> a </a:t>
            </a:r>
            <a:r>
              <a:rPr lang="en-US" sz="1600" dirty="0" err="1" smtClean="0">
                <a:solidFill>
                  <a:srgbClr val="FF0000"/>
                </a:solidFill>
              </a:rPr>
              <a:t>risparmio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energetico</a:t>
            </a:r>
            <a:r>
              <a:rPr lang="en-US" sz="1600" dirty="0" smtClean="0">
                <a:solidFill>
                  <a:srgbClr val="FF0000"/>
                </a:solidFill>
              </a:rPr>
              <a:t>, IT di </a:t>
            </a:r>
            <a:r>
              <a:rPr lang="en-US" sz="1600" dirty="0" err="1" smtClean="0">
                <a:solidFill>
                  <a:srgbClr val="FF0000"/>
                </a:solidFill>
              </a:rPr>
              <a:t>nuova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generazione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protezione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ambientale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 smtClean="0"/>
              <a:t>CINA E USA</a:t>
            </a:r>
          </a:p>
          <a:p>
            <a:r>
              <a:rPr lang="en-US" sz="1800" dirty="0" err="1" smtClean="0"/>
              <a:t>Innovazione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 err="1" smtClean="0">
                <a:solidFill>
                  <a:srgbClr val="FF0000"/>
                </a:solidFill>
              </a:rPr>
              <a:t>finanziamento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pubblico</a:t>
            </a:r>
            <a:r>
              <a:rPr lang="en-US" sz="1600" dirty="0" smtClean="0">
                <a:solidFill>
                  <a:srgbClr val="FF0000"/>
                </a:solidFill>
              </a:rPr>
              <a:t> R&amp;D e </a:t>
            </a:r>
            <a:r>
              <a:rPr lang="en-US" sz="1600" dirty="0" err="1" smtClean="0">
                <a:solidFill>
                  <a:srgbClr val="FF0000"/>
                </a:solidFill>
              </a:rPr>
              <a:t>incentivi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imprese</a:t>
            </a:r>
            <a:r>
              <a:rPr lang="en-US" sz="1600" dirty="0" smtClean="0">
                <a:solidFill>
                  <a:srgbClr val="FF0000"/>
                </a:solidFill>
              </a:rPr>
              <a:t> per </a:t>
            </a:r>
            <a:r>
              <a:rPr lang="en-US" sz="1600" dirty="0" err="1" smtClean="0">
                <a:solidFill>
                  <a:srgbClr val="FF0000"/>
                </a:solidFill>
              </a:rPr>
              <a:t>innovazione</a:t>
            </a:r>
            <a:r>
              <a:rPr lang="en-US" sz="16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dirty="0" smtClean="0"/>
              <a:t>CINA e USA</a:t>
            </a:r>
          </a:p>
          <a:p>
            <a:r>
              <a:rPr lang="en-US" sz="1800" dirty="0" err="1" smtClean="0"/>
              <a:t>Sviluppo</a:t>
            </a:r>
            <a:r>
              <a:rPr lang="en-US" sz="1800" dirty="0" smtClean="0"/>
              <a:t> locale: </a:t>
            </a:r>
          </a:p>
          <a:p>
            <a:pPr lvl="1"/>
            <a:r>
              <a:rPr lang="en-US" sz="1600" dirty="0" err="1" smtClean="0">
                <a:solidFill>
                  <a:srgbClr val="FF0000"/>
                </a:solidFill>
              </a:rPr>
              <a:t>Cina</a:t>
            </a:r>
            <a:r>
              <a:rPr lang="en-US" sz="1600" dirty="0" smtClean="0">
                <a:solidFill>
                  <a:srgbClr val="FF0000"/>
                </a:solidFill>
              </a:rPr>
              <a:t> (</a:t>
            </a:r>
            <a:r>
              <a:rPr lang="en-US" sz="1600" dirty="0" err="1" smtClean="0">
                <a:solidFill>
                  <a:srgbClr val="FF0000"/>
                </a:solidFill>
              </a:rPr>
              <a:t>Programma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Dipartimento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Scienza</a:t>
            </a:r>
            <a:r>
              <a:rPr lang="en-US" sz="1600" dirty="0" smtClean="0">
                <a:solidFill>
                  <a:srgbClr val="FF0000"/>
                </a:solidFill>
              </a:rPr>
              <a:t> e </a:t>
            </a:r>
            <a:r>
              <a:rPr lang="en-US" sz="1600" dirty="0" err="1" smtClean="0">
                <a:solidFill>
                  <a:srgbClr val="FF0000"/>
                </a:solidFill>
              </a:rPr>
              <a:t>Tecnologia</a:t>
            </a:r>
            <a:r>
              <a:rPr lang="en-US" sz="1600" dirty="0" smtClean="0">
                <a:solidFill>
                  <a:srgbClr val="FF0000"/>
                </a:solidFill>
              </a:rPr>
              <a:t>: ST PROGRAM)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USA (</a:t>
            </a:r>
            <a:r>
              <a:rPr lang="en-US" sz="1600" dirty="0" err="1" smtClean="0">
                <a:solidFill>
                  <a:srgbClr val="FF0000"/>
                </a:solidFill>
              </a:rPr>
              <a:t>Programmi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agenzie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federali</a:t>
            </a:r>
            <a:r>
              <a:rPr lang="en-US" sz="1600" dirty="0" smtClean="0">
                <a:solidFill>
                  <a:srgbClr val="FF0000"/>
                </a:solidFill>
              </a:rPr>
              <a:t>: National Institute of Standards and Technology; Small Business Administration; Economic Development Administration)</a:t>
            </a:r>
          </a:p>
          <a:p>
            <a:pPr marL="0" indent="0">
              <a:buNone/>
            </a:pPr>
            <a:r>
              <a:rPr lang="en-US" sz="1800" dirty="0" smtClean="0"/>
              <a:t>CINA e USA</a:t>
            </a:r>
            <a:endParaRPr lang="en-US" sz="1800" dirty="0"/>
          </a:p>
          <a:p>
            <a:r>
              <a:rPr lang="en-US" sz="1800" dirty="0" err="1"/>
              <a:t>R</a:t>
            </a:r>
            <a:r>
              <a:rPr lang="en-US" sz="1800" dirty="0" err="1" smtClean="0"/>
              <a:t>iequilibrio</a:t>
            </a:r>
            <a:r>
              <a:rPr lang="en-US" sz="1800" dirty="0" smtClean="0"/>
              <a:t> </a:t>
            </a:r>
            <a:r>
              <a:rPr lang="en-US" sz="1800" dirty="0" err="1" smtClean="0"/>
              <a:t>territoriale</a:t>
            </a:r>
            <a:r>
              <a:rPr lang="en-US" sz="1800" dirty="0" smtClean="0"/>
              <a:t>/</a:t>
            </a:r>
            <a:r>
              <a:rPr lang="en-US" sz="1800" dirty="0" err="1" smtClean="0"/>
              <a:t>sociale</a:t>
            </a:r>
            <a:r>
              <a:rPr lang="en-US" sz="1800" dirty="0" smtClean="0"/>
              <a:t>; </a:t>
            </a:r>
            <a:r>
              <a:rPr lang="en-US" sz="1800" dirty="0" err="1" smtClean="0"/>
              <a:t>gestione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sostenibilità</a:t>
            </a:r>
            <a:r>
              <a:rPr lang="en-US" sz="1800" dirty="0" smtClean="0"/>
              <a:t> </a:t>
            </a:r>
            <a:r>
              <a:rPr lang="en-US" sz="1800" dirty="0" err="1" smtClean="0"/>
              <a:t>sociale</a:t>
            </a:r>
            <a:r>
              <a:rPr lang="en-US" sz="1800" dirty="0" smtClean="0"/>
              <a:t> e </a:t>
            </a:r>
            <a:r>
              <a:rPr lang="en-US" sz="1800" dirty="0" err="1" smtClean="0"/>
              <a:t>politica</a:t>
            </a:r>
            <a:endParaRPr lang="en-US" sz="1800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Health policies;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Insurance;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Employment;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9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CINA E USA post 2008</a:t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I </a:t>
            </a:r>
            <a:r>
              <a:rPr lang="en-US" sz="3100" b="1" dirty="0" err="1" smtClean="0">
                <a:solidFill>
                  <a:srgbClr val="FF0000"/>
                </a:solidFill>
              </a:rPr>
              <a:t>dettagli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</a:rPr>
              <a:t>dell’intervento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5365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Bail-out  (</a:t>
            </a:r>
            <a:r>
              <a:rPr lang="en-US" dirty="0" err="1" smtClean="0"/>
              <a:t>salvataggio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Public procurement</a:t>
            </a:r>
          </a:p>
          <a:p>
            <a:r>
              <a:rPr lang="en-US" dirty="0" err="1" smtClean="0"/>
              <a:t>Politiche</a:t>
            </a:r>
            <a:r>
              <a:rPr lang="en-US" dirty="0" smtClean="0"/>
              <a:t> </a:t>
            </a:r>
            <a:r>
              <a:rPr lang="en-US" dirty="0" err="1" smtClean="0"/>
              <a:t>commerciali</a:t>
            </a:r>
            <a:r>
              <a:rPr lang="en-US" dirty="0" smtClean="0"/>
              <a:t> </a:t>
            </a:r>
            <a:r>
              <a:rPr lang="en-US" dirty="0" err="1" smtClean="0"/>
              <a:t>protezioniste</a:t>
            </a:r>
            <a:r>
              <a:rPr lang="en-US" dirty="0" smtClean="0"/>
              <a:t> (Buy</a:t>
            </a:r>
            <a:r>
              <a:rPr lang="en-US" dirty="0"/>
              <a:t>-</a:t>
            </a:r>
            <a:r>
              <a:rPr lang="en-US" dirty="0" smtClean="0"/>
              <a:t>American, </a:t>
            </a:r>
            <a:r>
              <a:rPr lang="en-US" dirty="0" err="1" smtClean="0"/>
              <a:t>barriere</a:t>
            </a:r>
            <a:r>
              <a:rPr lang="en-US" dirty="0" smtClean="0"/>
              <a:t> </a:t>
            </a:r>
            <a:r>
              <a:rPr lang="en-US" dirty="0" err="1" smtClean="0"/>
              <a:t>nt</a:t>
            </a:r>
            <a:r>
              <a:rPr lang="en-US" dirty="0" smtClean="0"/>
              <a:t>, ..)</a:t>
            </a:r>
          </a:p>
          <a:p>
            <a:r>
              <a:rPr lang="en-US" dirty="0" smtClean="0"/>
              <a:t>Picking the winner</a:t>
            </a:r>
          </a:p>
          <a:p>
            <a:r>
              <a:rPr lang="en-US" dirty="0" smtClean="0"/>
              <a:t>Infant industry</a:t>
            </a:r>
          </a:p>
          <a:p>
            <a:r>
              <a:rPr lang="en-US" dirty="0" smtClean="0"/>
              <a:t>Selective FDI </a:t>
            </a:r>
            <a:r>
              <a:rPr lang="en-US" dirty="0"/>
              <a:t>policies: attraction and </a:t>
            </a:r>
            <a:r>
              <a:rPr lang="en-US" dirty="0" smtClean="0"/>
              <a:t>selection</a:t>
            </a:r>
          </a:p>
          <a:p>
            <a:endParaRPr lang="en-US" dirty="0" smtClean="0"/>
          </a:p>
          <a:p>
            <a:r>
              <a:rPr lang="en-US" dirty="0" smtClean="0"/>
              <a:t>Cluster </a:t>
            </a:r>
            <a:r>
              <a:rPr lang="en-US" dirty="0" err="1" smtClean="0"/>
              <a:t>industriali</a:t>
            </a:r>
            <a:r>
              <a:rPr lang="en-US" dirty="0" smtClean="0"/>
              <a:t> e </a:t>
            </a:r>
            <a:r>
              <a:rPr lang="en-US" dirty="0" err="1" smtClean="0"/>
              <a:t>tecnologici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Zone </a:t>
            </a:r>
            <a:r>
              <a:rPr lang="en-US" dirty="0" err="1" smtClean="0"/>
              <a:t>economiche</a:t>
            </a:r>
            <a:r>
              <a:rPr lang="en-US" dirty="0" smtClean="0"/>
              <a:t> </a:t>
            </a:r>
            <a:r>
              <a:rPr lang="en-US" dirty="0" err="1" smtClean="0"/>
              <a:t>speciali</a:t>
            </a:r>
            <a:endParaRPr lang="en-US" dirty="0" smtClean="0"/>
          </a:p>
          <a:p>
            <a:r>
              <a:rPr lang="en-US" dirty="0" err="1" smtClean="0"/>
              <a:t>Centri</a:t>
            </a:r>
            <a:r>
              <a:rPr lang="en-US" dirty="0" smtClean="0"/>
              <a:t> </a:t>
            </a:r>
            <a:r>
              <a:rPr lang="en-US" dirty="0" err="1" smtClean="0"/>
              <a:t>innovazione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imprese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it-IT" dirty="0" smtClean="0"/>
              <a:t>I</a:t>
            </a:r>
            <a:r>
              <a:rPr lang="en-US" dirty="0" smtClean="0"/>
              <a:t>n-shoring manufacturing</a:t>
            </a:r>
            <a:endParaRPr lang="en-US" dirty="0"/>
          </a:p>
          <a:p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pubblica</a:t>
            </a:r>
            <a:r>
              <a:rPr lang="en-US" dirty="0"/>
              <a:t>/SOEs,  manufacturing-banking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78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Caso</a:t>
            </a:r>
            <a:r>
              <a:rPr lang="en-US" dirty="0" smtClean="0"/>
              <a:t> studio </a:t>
            </a:r>
            <a:r>
              <a:rPr lang="en-US" dirty="0" err="1" smtClean="0"/>
              <a:t>Cina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solidFill>
                  <a:srgbClr val="FF0000"/>
                </a:solidFill>
              </a:rPr>
              <a:t>una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scelta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metodologica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5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9" descr="ST nel PRD giu200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76256"/>
            <a:ext cx="721836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00188" y="-428652"/>
            <a:ext cx="7010400" cy="15271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 smtClean="0">
                <a:ea typeface="+mj-ea"/>
                <a:cs typeface="Arial" charset="0"/>
              </a:rPr>
              <a:t>CITTA’ </a:t>
            </a:r>
            <a:r>
              <a:rPr lang="en-GB" sz="3400" dirty="0" err="1" smtClean="0">
                <a:ea typeface="+mj-ea"/>
                <a:cs typeface="Arial" charset="0"/>
              </a:rPr>
              <a:t>Specializzate</a:t>
            </a:r>
            <a:r>
              <a:rPr lang="en-GB" sz="3400" dirty="0" smtClean="0">
                <a:ea typeface="+mj-ea"/>
                <a:cs typeface="Arial" charset="0"/>
              </a:rPr>
              <a:t> in GUANGDONG</a:t>
            </a:r>
            <a:endParaRPr lang="en-GB" sz="3400" dirty="0">
              <a:ea typeface="+mj-ea"/>
              <a:cs typeface="Arial" charset="0"/>
            </a:endParaRPr>
          </a:p>
        </p:txBody>
      </p:sp>
      <p:graphicFrame>
        <p:nvGraphicFramePr>
          <p:cNvPr id="10274" name="Group 3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321409"/>
              </p:ext>
            </p:extLst>
          </p:nvPr>
        </p:nvGraphicFramePr>
        <p:xfrm>
          <a:off x="5652119" y="4111055"/>
          <a:ext cx="3528393" cy="936029"/>
        </p:xfrm>
        <a:graphic>
          <a:graphicData uri="http://schemas.openxmlformats.org/drawingml/2006/table">
            <a:tbl>
              <a:tblPr/>
              <a:tblGrid>
                <a:gridCol w="889652"/>
                <a:gridCol w="562326"/>
                <a:gridCol w="518685"/>
                <a:gridCol w="520362"/>
                <a:gridCol w="518684"/>
                <a:gridCol w="518684"/>
              </a:tblGrid>
              <a:tr h="4295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Specialized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Towns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2013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342</a:t>
                      </a:r>
                      <a:endParaRPr kumimoji="0" lang="it-I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35" name="Group 6"/>
          <p:cNvGrpSpPr>
            <a:grpSpLocks/>
          </p:cNvGrpSpPr>
          <p:nvPr/>
        </p:nvGrpSpPr>
        <p:grpSpPr bwMode="auto">
          <a:xfrm>
            <a:off x="7694613" y="2730500"/>
            <a:ext cx="1485900" cy="914400"/>
            <a:chOff x="3932" y="633"/>
            <a:chExt cx="2340" cy="1440"/>
          </a:xfrm>
        </p:grpSpPr>
        <p:sp>
          <p:nvSpPr>
            <p:cNvPr id="13338" name="Text Box 7"/>
            <p:cNvSpPr txBox="1">
              <a:spLocks noChangeArrowheads="1"/>
            </p:cNvSpPr>
            <p:nvPr/>
          </p:nvSpPr>
          <p:spPr bwMode="auto">
            <a:xfrm>
              <a:off x="3932" y="633"/>
              <a:ext cx="23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it-IT" altLang="zh-CN" sz="1200">
                  <a:latin typeface="Times New Roman" pitchFamily="18" charset="0"/>
                  <a:ea typeface="SimSun" pitchFamily="2" charset="-122"/>
                </a:rPr>
                <a:t>Legenda: </a:t>
              </a:r>
            </a:p>
            <a:p>
              <a:endParaRPr lang="it-IT" altLang="zh-CN" sz="1200">
                <a:latin typeface="Times New Roman" pitchFamily="18" charset="0"/>
                <a:ea typeface="SimSun" pitchFamily="2" charset="-122"/>
              </a:endParaRPr>
            </a:p>
            <a:p>
              <a:pPr lvl="1"/>
              <a:r>
                <a:rPr lang="it-IT" altLang="zh-CN" sz="1200">
                  <a:latin typeface="Times New Roman" pitchFamily="18" charset="0"/>
                  <a:ea typeface="SimSun" pitchFamily="2" charset="-122"/>
                </a:rPr>
                <a:t>ST 2003</a:t>
              </a:r>
            </a:p>
            <a:p>
              <a:pPr lvl="1"/>
              <a:r>
                <a:rPr lang="it-IT" altLang="zh-CN" sz="1200">
                  <a:latin typeface="Times New Roman" pitchFamily="18" charset="0"/>
                  <a:ea typeface="SimSun" pitchFamily="2" charset="-122"/>
                </a:rPr>
                <a:t>ST 2006</a:t>
              </a:r>
            </a:p>
            <a:p>
              <a:pPr lvl="1"/>
              <a:r>
                <a:rPr lang="it-IT" sz="1200">
                  <a:latin typeface="Times New Roman" pitchFamily="18" charset="0"/>
                  <a:ea typeface="SimSun" pitchFamily="2" charset="-122"/>
                </a:rPr>
                <a:t>ST  2008</a:t>
              </a:r>
              <a:endParaRPr lang="it-IT"/>
            </a:p>
          </p:txBody>
        </p:sp>
        <p:sp>
          <p:nvSpPr>
            <p:cNvPr id="13339" name="Oval 8"/>
            <p:cNvSpPr>
              <a:spLocks noChangeArrowheads="1"/>
            </p:cNvSpPr>
            <p:nvPr/>
          </p:nvSpPr>
          <p:spPr bwMode="auto">
            <a:xfrm>
              <a:off x="4145" y="1655"/>
              <a:ext cx="180" cy="18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Oval 9"/>
            <p:cNvSpPr>
              <a:spLocks noChangeArrowheads="1"/>
            </p:cNvSpPr>
            <p:nvPr/>
          </p:nvSpPr>
          <p:spPr bwMode="auto">
            <a:xfrm>
              <a:off x="4145" y="1340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6" name="Oval 8"/>
          <p:cNvSpPr>
            <a:spLocks noChangeArrowheads="1"/>
          </p:cNvSpPr>
          <p:nvPr/>
        </p:nvSpPr>
        <p:spPr bwMode="auto">
          <a:xfrm>
            <a:off x="7842250" y="3573463"/>
            <a:ext cx="114300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Rettangolo 31"/>
          <p:cNvSpPr>
            <a:spLocks noChangeArrowheads="1"/>
          </p:cNvSpPr>
          <p:nvPr/>
        </p:nvSpPr>
        <p:spPr bwMode="auto">
          <a:xfrm>
            <a:off x="2071670" y="5643578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 Narrow" pitchFamily="34" charset="0"/>
              </a:rPr>
              <a:t>Source to be </a:t>
            </a:r>
            <a:r>
              <a:rPr lang="it-IT" sz="1200" b="1" dirty="0" err="1">
                <a:latin typeface="Arial Narrow" pitchFamily="34" charset="0"/>
              </a:rPr>
              <a:t>quoted</a:t>
            </a:r>
            <a:r>
              <a:rPr lang="it-IT" sz="1200" dirty="0">
                <a:latin typeface="Arial Narrow" pitchFamily="34" charset="0"/>
              </a:rPr>
              <a:t>:</a:t>
            </a:r>
          </a:p>
          <a:p>
            <a:r>
              <a:rPr lang="it-IT" sz="1200" dirty="0">
                <a:latin typeface="Arial Narrow" pitchFamily="34" charset="0"/>
              </a:rPr>
              <a:t>-  </a:t>
            </a:r>
            <a:r>
              <a:rPr lang="en-GB" sz="1200" dirty="0">
                <a:solidFill>
                  <a:schemeClr val="tx2"/>
                </a:solidFill>
                <a:latin typeface="Arial Narrow" pitchFamily="34" charset="0"/>
              </a:rPr>
              <a:t>Di </a:t>
            </a:r>
            <a:r>
              <a:rPr lang="en-GB" sz="1200" dirty="0" err="1" smtClean="0">
                <a:solidFill>
                  <a:schemeClr val="tx2"/>
                </a:solidFill>
                <a:latin typeface="Arial Narrow" pitchFamily="34" charset="0"/>
              </a:rPr>
              <a:t>Tommaso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, M.R., </a:t>
            </a:r>
            <a:r>
              <a:rPr lang="en-GB" sz="1200" dirty="0" err="1" smtClean="0">
                <a:solidFill>
                  <a:schemeClr val="tx2"/>
                </a:solidFill>
                <a:latin typeface="Arial Narrow" pitchFamily="34" charset="0"/>
              </a:rPr>
              <a:t>Rubini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 L., </a:t>
            </a:r>
            <a:r>
              <a:rPr lang="en-GB" sz="1200" dirty="0" err="1" smtClean="0">
                <a:solidFill>
                  <a:schemeClr val="tx2"/>
                </a:solidFill>
                <a:latin typeface="Arial Narrow" pitchFamily="34" charset="0"/>
              </a:rPr>
              <a:t>Barbieri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 E. (2012), </a:t>
            </a:r>
            <a:r>
              <a:rPr lang="en-GB" sz="1200" i="1" dirty="0" smtClean="0">
                <a:solidFill>
                  <a:schemeClr val="tx2"/>
                </a:solidFill>
                <a:latin typeface="Arial Narrow" pitchFamily="34" charset="0"/>
              </a:rPr>
              <a:t>Southern China: Industry, Development and Industrial Policies 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  <a:latin typeface="Arial Narrow" pitchFamily="34" charset="0"/>
              </a:rPr>
              <a:t>Abingdong:Routledge</a:t>
            </a:r>
            <a:r>
              <a:rPr lang="en-GB" sz="12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it-IT" sz="1200" dirty="0">
              <a:latin typeface="Arial Narrow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63688" y="72008"/>
            <a:ext cx="6624736" cy="620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69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graphicFrame>
        <p:nvGraphicFramePr>
          <p:cNvPr id="9436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93164"/>
              </p:ext>
            </p:extLst>
          </p:nvPr>
        </p:nvGraphicFramePr>
        <p:xfrm>
          <a:off x="1403648" y="1729529"/>
          <a:ext cx="6715125" cy="2995615"/>
        </p:xfrm>
        <a:graphic>
          <a:graphicData uri="http://schemas.openxmlformats.org/drawingml/2006/table">
            <a:tbl>
              <a:tblPr/>
              <a:tblGrid>
                <a:gridCol w="5251450"/>
                <a:gridCol w="146367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Number of STs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Export  (billion US$)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183,73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on total provincial export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45,4%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Industrial output of STs (billion US$)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351,34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on total provincial industrial output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Industrial output of specialised sectors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(billion US$)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143,14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9" name="Text Box 24"/>
          <p:cNvSpPr txBox="1">
            <a:spLocks noChangeArrowheads="1"/>
          </p:cNvSpPr>
          <p:nvPr/>
        </p:nvSpPr>
        <p:spPr bwMode="auto">
          <a:xfrm>
            <a:off x="755576" y="332656"/>
            <a:ext cx="8207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400" dirty="0" err="1" smtClean="0">
                <a:latin typeface="+mj-lt"/>
                <a:cs typeface="Arial" pitchFamily="34" charset="0"/>
              </a:rPr>
              <a:t>Alcuni</a:t>
            </a:r>
            <a:r>
              <a:rPr lang="en-GB" sz="3400" dirty="0" smtClean="0">
                <a:latin typeface="+mj-lt"/>
                <a:cs typeface="Arial" pitchFamily="34" charset="0"/>
              </a:rPr>
              <a:t> </a:t>
            </a:r>
            <a:r>
              <a:rPr lang="en-GB" sz="3400" dirty="0" err="1" smtClean="0">
                <a:latin typeface="+mj-lt"/>
                <a:cs typeface="Arial" pitchFamily="34" charset="0"/>
              </a:rPr>
              <a:t>indicatori</a:t>
            </a:r>
            <a:r>
              <a:rPr lang="en-GB" sz="3400" dirty="0" smtClean="0">
                <a:latin typeface="+mj-lt"/>
                <a:cs typeface="Arial" pitchFamily="34" charset="0"/>
              </a:rPr>
              <a:t> </a:t>
            </a:r>
            <a:r>
              <a:rPr lang="en-GB" sz="3400" dirty="0" err="1" smtClean="0">
                <a:latin typeface="+mj-lt"/>
                <a:cs typeface="Arial" pitchFamily="34" charset="0"/>
              </a:rPr>
              <a:t>sulle</a:t>
            </a:r>
            <a:r>
              <a:rPr lang="en-GB" sz="3400" dirty="0" smtClean="0">
                <a:latin typeface="+mj-lt"/>
                <a:cs typeface="Arial" pitchFamily="34" charset="0"/>
              </a:rPr>
              <a:t> </a:t>
            </a:r>
            <a:r>
              <a:rPr lang="en-GB" sz="3400" dirty="0" err="1" smtClean="0">
                <a:latin typeface="+mj-lt"/>
                <a:cs typeface="Arial" pitchFamily="34" charset="0"/>
              </a:rPr>
              <a:t>città</a:t>
            </a:r>
            <a:r>
              <a:rPr lang="en-GB" sz="3400" dirty="0" smtClean="0">
                <a:latin typeface="+mj-lt"/>
                <a:cs typeface="Arial" pitchFamily="34" charset="0"/>
              </a:rPr>
              <a:t> </a:t>
            </a:r>
            <a:r>
              <a:rPr lang="en-GB" sz="3400" dirty="0" err="1" smtClean="0">
                <a:latin typeface="+mj-lt"/>
                <a:cs typeface="Arial" pitchFamily="34" charset="0"/>
              </a:rPr>
              <a:t>specializzate</a:t>
            </a:r>
            <a:r>
              <a:rPr lang="en-GB" sz="3400" dirty="0" smtClean="0">
                <a:latin typeface="+mj-lt"/>
                <a:cs typeface="Arial" pitchFamily="34" charset="0"/>
              </a:rPr>
              <a:t> (2010)</a:t>
            </a:r>
            <a:endParaRPr lang="en-GB" sz="3400" dirty="0">
              <a:latin typeface="+mj-lt"/>
              <a:cs typeface="Arial" pitchFamily="34" charset="0"/>
            </a:endParaRPr>
          </a:p>
        </p:txBody>
      </p:sp>
      <p:sp>
        <p:nvSpPr>
          <p:cNvPr id="62490" name="CasellaDiTesto 25"/>
          <p:cNvSpPr txBox="1">
            <a:spLocks noChangeArrowheads="1"/>
          </p:cNvSpPr>
          <p:nvPr/>
        </p:nvSpPr>
        <p:spPr bwMode="auto">
          <a:xfrm>
            <a:off x="323528" y="5428962"/>
            <a:ext cx="865249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000000"/>
                </a:solidFill>
                <a:cs typeface="Arial" pitchFamily="34" charset="0"/>
              </a:rPr>
              <a:t>Fonti</a:t>
            </a:r>
            <a:r>
              <a:rPr lang="it-IT" sz="1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GB" sz="1600" i="1" dirty="0">
                <a:solidFill>
                  <a:srgbClr val="000000"/>
                </a:solidFill>
              </a:rPr>
              <a:t>Di </a:t>
            </a:r>
            <a:r>
              <a:rPr lang="en-GB" sz="1600" i="1" dirty="0" err="1">
                <a:solidFill>
                  <a:srgbClr val="000000"/>
                </a:solidFill>
              </a:rPr>
              <a:t>Tommaso</a:t>
            </a:r>
            <a:r>
              <a:rPr lang="en-GB" sz="1600" i="1" dirty="0">
                <a:solidFill>
                  <a:srgbClr val="000000"/>
                </a:solidFill>
              </a:rPr>
              <a:t> M.R., </a:t>
            </a:r>
            <a:r>
              <a:rPr lang="en-GB" sz="1600" i="1" dirty="0" err="1">
                <a:solidFill>
                  <a:srgbClr val="000000"/>
                </a:solidFill>
              </a:rPr>
              <a:t>Rubini</a:t>
            </a:r>
            <a:r>
              <a:rPr lang="en-GB" sz="1600" i="1" dirty="0">
                <a:solidFill>
                  <a:srgbClr val="000000"/>
                </a:solidFill>
              </a:rPr>
              <a:t> L. and </a:t>
            </a:r>
            <a:r>
              <a:rPr lang="en-GB" sz="1600" i="1" dirty="0" err="1">
                <a:solidFill>
                  <a:srgbClr val="000000"/>
                </a:solidFill>
              </a:rPr>
              <a:t>Barbieri</a:t>
            </a:r>
            <a:r>
              <a:rPr lang="en-GB" sz="1600" i="1" dirty="0">
                <a:solidFill>
                  <a:srgbClr val="000000"/>
                </a:solidFill>
              </a:rPr>
              <a:t> E., “Southern China: Industry, Development and Industrial Policy”, Milton Park Abingdon United Kingdom, </a:t>
            </a:r>
            <a:r>
              <a:rPr lang="en-GB" sz="1600" i="1" dirty="0" err="1">
                <a:solidFill>
                  <a:srgbClr val="000000"/>
                </a:solidFill>
              </a:rPr>
              <a:t>Routledge</a:t>
            </a:r>
            <a:r>
              <a:rPr lang="en-GB" sz="1600" i="1" dirty="0">
                <a:solidFill>
                  <a:srgbClr val="000000"/>
                </a:solidFill>
              </a:rPr>
              <a:t>, 2012.</a:t>
            </a:r>
          </a:p>
          <a:p>
            <a:pPr lvl="0"/>
            <a:r>
              <a:rPr lang="en-GB" sz="1600" i="1" dirty="0" err="1" smtClean="0">
                <a:solidFill>
                  <a:srgbClr val="000000"/>
                </a:solidFill>
              </a:rPr>
              <a:t>Barbieri</a:t>
            </a:r>
            <a:r>
              <a:rPr lang="en-GB" sz="1600" i="1" dirty="0" smtClean="0">
                <a:solidFill>
                  <a:srgbClr val="000000"/>
                </a:solidFill>
              </a:rPr>
              <a:t> </a:t>
            </a:r>
            <a:r>
              <a:rPr lang="en-GB" sz="1600" i="1" dirty="0">
                <a:solidFill>
                  <a:srgbClr val="000000"/>
                </a:solidFill>
              </a:rPr>
              <a:t>E., Di </a:t>
            </a:r>
            <a:r>
              <a:rPr lang="en-GB" sz="1600" i="1" dirty="0" err="1">
                <a:solidFill>
                  <a:srgbClr val="000000"/>
                </a:solidFill>
              </a:rPr>
              <a:t>Tommaso</a:t>
            </a:r>
            <a:r>
              <a:rPr lang="en-GB" sz="1600" i="1" dirty="0">
                <a:solidFill>
                  <a:srgbClr val="000000"/>
                </a:solidFill>
              </a:rPr>
              <a:t> M.R. and </a:t>
            </a:r>
            <a:r>
              <a:rPr lang="en-GB" sz="1600" i="1" dirty="0" err="1">
                <a:solidFill>
                  <a:srgbClr val="000000"/>
                </a:solidFill>
              </a:rPr>
              <a:t>Bonnini</a:t>
            </a:r>
            <a:r>
              <a:rPr lang="en-GB" sz="1600" i="1" dirty="0">
                <a:solidFill>
                  <a:srgbClr val="000000"/>
                </a:solidFill>
              </a:rPr>
              <a:t> S., “Industrial Development Policies and Performances in Southern China: Beyond the Specialised Industrial Cluster Program”, in “</a:t>
            </a:r>
            <a:r>
              <a:rPr lang="en-GB" sz="1600" i="1" u="sng" dirty="0">
                <a:solidFill>
                  <a:srgbClr val="000000"/>
                </a:solidFill>
              </a:rPr>
              <a:t>China Economic Review</a:t>
            </a:r>
            <a:r>
              <a:rPr lang="en-GB" sz="1600" i="1" dirty="0">
                <a:solidFill>
                  <a:srgbClr val="000000"/>
                </a:solidFill>
              </a:rPr>
              <a:t>”, 2012, vol.23, pp. 613-625.</a:t>
            </a:r>
          </a:p>
          <a:p>
            <a:endParaRPr lang="it-IT" dirty="0"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6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Building Better Governments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1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71600" y="260648"/>
            <a:ext cx="7632848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b="1" i="1" u="sng" dirty="0" smtClean="0"/>
              <a:t>LA CRISI</a:t>
            </a:r>
          </a:p>
          <a:p>
            <a:pPr algn="just"/>
            <a:endParaRPr lang="it-IT" sz="2000" b="1" i="1" u="sng" dirty="0"/>
          </a:p>
          <a:p>
            <a:pPr algn="just"/>
            <a:r>
              <a:rPr lang="it-IT" sz="2000" b="1" i="1" u="sng" dirty="0" smtClean="0"/>
              <a:t>In USA, in CINA e …</a:t>
            </a:r>
          </a:p>
          <a:p>
            <a:pPr algn="just"/>
            <a:r>
              <a:rPr lang="en-US" sz="2000" i="1" dirty="0" err="1" smtClean="0"/>
              <a:t>C’è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drammatica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necessità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interventi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azioni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politica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nell’economia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reale</a:t>
            </a:r>
            <a:r>
              <a:rPr lang="en-US" sz="2000" i="1" dirty="0" smtClean="0"/>
              <a:t>.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algn="just"/>
            <a:endParaRPr lang="en-US" sz="2000" i="1" dirty="0"/>
          </a:p>
          <a:p>
            <a:pPr algn="just"/>
            <a:r>
              <a:rPr lang="en-US" sz="2000" i="1" dirty="0" smtClean="0"/>
              <a:t>La </a:t>
            </a:r>
            <a:r>
              <a:rPr lang="en-US" sz="2000" i="1" dirty="0" err="1"/>
              <a:t>sostenibilità</a:t>
            </a:r>
            <a:r>
              <a:rPr lang="en-US" sz="2000" i="1" dirty="0"/>
              <a:t> </a:t>
            </a:r>
            <a:r>
              <a:rPr lang="en-US" sz="2000" i="1" dirty="0" err="1"/>
              <a:t>sociale</a:t>
            </a:r>
            <a:r>
              <a:rPr lang="en-US" sz="2000" i="1" dirty="0"/>
              <a:t> </a:t>
            </a:r>
            <a:r>
              <a:rPr lang="en-US" sz="2000" i="1" dirty="0" err="1"/>
              <a:t>dei</a:t>
            </a:r>
            <a:r>
              <a:rPr lang="en-US" sz="2000" i="1" dirty="0"/>
              <a:t> </a:t>
            </a:r>
            <a:r>
              <a:rPr lang="en-US" sz="2000" i="1" dirty="0" err="1"/>
              <a:t>processi</a:t>
            </a:r>
            <a:r>
              <a:rPr lang="en-US" sz="2000" i="1" dirty="0"/>
              <a:t> di </a:t>
            </a:r>
            <a:r>
              <a:rPr lang="en-US" sz="2000" i="1" dirty="0" err="1"/>
              <a:t>crescita</a:t>
            </a:r>
            <a:r>
              <a:rPr lang="en-US" sz="2000" i="1" dirty="0"/>
              <a:t> </a:t>
            </a:r>
            <a:r>
              <a:rPr lang="en-US" sz="2000" i="1" dirty="0" err="1"/>
              <a:t>è</a:t>
            </a:r>
            <a:r>
              <a:rPr lang="en-US" sz="2000" i="1" dirty="0"/>
              <a:t> a </a:t>
            </a:r>
            <a:r>
              <a:rPr lang="en-US" sz="2000" i="1" dirty="0" err="1" smtClean="0"/>
              <a:t>rischio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algn="just"/>
            <a:endParaRPr lang="en-US" sz="2000" i="1" dirty="0"/>
          </a:p>
          <a:p>
            <a:pPr algn="just"/>
            <a:r>
              <a:rPr lang="en-US" sz="2000" i="1" dirty="0" err="1" smtClean="0"/>
              <a:t>Interventi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correzione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fallimenti</a:t>
            </a:r>
            <a:r>
              <a:rPr lang="en-US" sz="2000" i="1" dirty="0" smtClean="0"/>
              <a:t> del </a:t>
            </a:r>
            <a:r>
              <a:rPr lang="en-US" sz="2000" i="1" dirty="0" err="1" smtClean="0"/>
              <a:t>mercato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interventi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natura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strategica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interventi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capaci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raggiungere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obiettivi</a:t>
            </a:r>
            <a:r>
              <a:rPr lang="en-US" sz="2000" i="1" dirty="0" smtClean="0"/>
              <a:t> non solo </a:t>
            </a:r>
            <a:r>
              <a:rPr lang="en-US" sz="2000" i="1" dirty="0" err="1" smtClean="0"/>
              <a:t>economici</a:t>
            </a:r>
            <a:endParaRPr lang="en-US" sz="2000" i="1" dirty="0" smtClean="0"/>
          </a:p>
          <a:p>
            <a:pPr algn="just"/>
            <a:endParaRPr lang="en-US" sz="2000" i="1" dirty="0"/>
          </a:p>
        </p:txBody>
      </p:sp>
      <p:sp>
        <p:nvSpPr>
          <p:cNvPr id="6" name="Freccia destra 5"/>
          <p:cNvSpPr/>
          <p:nvPr/>
        </p:nvSpPr>
        <p:spPr>
          <a:xfrm>
            <a:off x="107504" y="260648"/>
            <a:ext cx="72008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4005064"/>
            <a:ext cx="763284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sfida</a:t>
            </a:r>
            <a:r>
              <a:rPr lang="en-US" sz="2400" b="1" dirty="0">
                <a:solidFill>
                  <a:srgbClr val="FF0000"/>
                </a:solidFill>
              </a:rPr>
              <a:t> per </a:t>
            </a:r>
            <a:r>
              <a:rPr lang="en-US" sz="2400" b="1" dirty="0" err="1">
                <a:solidFill>
                  <a:srgbClr val="FF0000"/>
                </a:solidFill>
              </a:rPr>
              <a:t>entrambi</a:t>
            </a:r>
            <a:r>
              <a:rPr lang="en-US" sz="2400" b="1" dirty="0">
                <a:solidFill>
                  <a:srgbClr val="FF0000"/>
                </a:solidFill>
              </a:rPr>
              <a:t> I </a:t>
            </a:r>
            <a:r>
              <a:rPr lang="en-US" sz="2400" b="1" dirty="0" err="1">
                <a:solidFill>
                  <a:srgbClr val="FF0000"/>
                </a:solidFill>
              </a:rPr>
              <a:t>paesi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… </a:t>
            </a:r>
            <a:r>
              <a:rPr lang="en-US" sz="2400" b="1" dirty="0" err="1" smtClean="0">
                <a:solidFill>
                  <a:srgbClr val="FF0000"/>
                </a:solidFill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il</a:t>
            </a:r>
            <a:r>
              <a:rPr lang="en-US" sz="2400" b="1" dirty="0" smtClean="0">
                <a:solidFill>
                  <a:srgbClr val="FF0000"/>
                </a:solidFill>
              </a:rPr>
              <a:t> BUON GOVERNO… ma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sfida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però</a:t>
            </a:r>
            <a:r>
              <a:rPr lang="en-US" sz="2400" b="1" dirty="0" smtClean="0">
                <a:solidFill>
                  <a:srgbClr val="FF0000"/>
                </a:solidFill>
              </a:rPr>
              <a:t>: 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ricercare</a:t>
            </a:r>
            <a:r>
              <a:rPr lang="en-US" sz="2400" b="1" dirty="0" smtClean="0">
                <a:solidFill>
                  <a:srgbClr val="FF0000"/>
                </a:solidFill>
              </a:rPr>
              <a:t> EFFICIENZA ED EFFICACIA DELL’INTERVENTO per </a:t>
            </a:r>
            <a:r>
              <a:rPr lang="en-US" sz="2400" b="1" dirty="0" err="1" smtClean="0">
                <a:solidFill>
                  <a:srgbClr val="FF0000"/>
                </a:solidFill>
              </a:rPr>
              <a:t>promuovere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l’INTERESSE</a:t>
            </a:r>
            <a:r>
              <a:rPr lang="en-US" sz="2400" b="1" dirty="0" smtClean="0">
                <a:solidFill>
                  <a:srgbClr val="FF0000"/>
                </a:solidFill>
              </a:rPr>
              <a:t> COLLETTIVO: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BETTER GOVERNMENT FOR BETTER </a:t>
            </a:r>
            <a:r>
              <a:rPr lang="en-US" sz="2400" b="1" dirty="0" smtClean="0">
                <a:solidFill>
                  <a:srgbClr val="FF0000"/>
                </a:solidFill>
              </a:rPr>
              <a:t>SOCIETY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Freccia destra 9"/>
          <p:cNvSpPr/>
          <p:nvPr/>
        </p:nvSpPr>
        <p:spPr>
          <a:xfrm>
            <a:off x="107504" y="4005064"/>
            <a:ext cx="720080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destra 6"/>
          <p:cNvSpPr/>
          <p:nvPr/>
        </p:nvSpPr>
        <p:spPr>
          <a:xfrm>
            <a:off x="107504" y="4797152"/>
            <a:ext cx="720080" cy="50405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GB" sz="4000" b="1" dirty="0" smtClean="0">
                <a:solidFill>
                  <a:srgbClr val="3366FF"/>
                </a:solidFill>
              </a:rPr>
              <a:t/>
            </a:r>
            <a:br>
              <a:rPr lang="en-GB" sz="4000" b="1" dirty="0" smtClean="0">
                <a:solidFill>
                  <a:srgbClr val="3366FF"/>
                </a:solidFill>
              </a:rPr>
            </a:br>
            <a:r>
              <a:rPr lang="en-GB" sz="4000" b="1" dirty="0" err="1" smtClean="0">
                <a:solidFill>
                  <a:srgbClr val="3366FF"/>
                </a:solidFill>
              </a:rPr>
              <a:t>efficienza</a:t>
            </a:r>
            <a:r>
              <a:rPr lang="en-GB" sz="4000" b="1" dirty="0" smtClean="0">
                <a:solidFill>
                  <a:srgbClr val="3366FF"/>
                </a:solidFill>
              </a:rPr>
              <a:t> </a:t>
            </a:r>
            <a:r>
              <a:rPr lang="en-GB" sz="4000" b="1" dirty="0" err="1" smtClean="0">
                <a:solidFill>
                  <a:srgbClr val="3366FF"/>
                </a:solidFill>
              </a:rPr>
              <a:t>ed</a:t>
            </a:r>
            <a:r>
              <a:rPr lang="en-GB" sz="4000" b="1" dirty="0" smtClean="0">
                <a:solidFill>
                  <a:srgbClr val="3366FF"/>
                </a:solidFill>
              </a:rPr>
              <a:t> </a:t>
            </a:r>
            <a:r>
              <a:rPr lang="en-GB" sz="4000" b="1" dirty="0" err="1" smtClean="0">
                <a:solidFill>
                  <a:srgbClr val="3366FF"/>
                </a:solidFill>
              </a:rPr>
              <a:t>efficacia</a:t>
            </a:r>
            <a:r>
              <a:rPr lang="en-GB" sz="4000" b="1" dirty="0" smtClean="0">
                <a:solidFill>
                  <a:srgbClr val="3366FF"/>
                </a:solidFill>
              </a:rPr>
              <a:t> </a:t>
            </a:r>
            <a:r>
              <a:rPr lang="en-GB" sz="4000" b="1" dirty="0" err="1" smtClean="0">
                <a:solidFill>
                  <a:srgbClr val="3366FF"/>
                </a:solidFill>
              </a:rPr>
              <a:t>dell’intervento</a:t>
            </a:r>
            <a:r>
              <a:rPr lang="en-GB" sz="4000" b="1" dirty="0" smtClean="0">
                <a:solidFill>
                  <a:srgbClr val="3366FF"/>
                </a:solidFill>
              </a:rPr>
              <a:t/>
            </a:r>
            <a:br>
              <a:rPr lang="en-GB" sz="4000" b="1" dirty="0" smtClean="0">
                <a:solidFill>
                  <a:srgbClr val="3366FF"/>
                </a:solidFill>
              </a:rPr>
            </a:br>
            <a:r>
              <a:rPr lang="en-GB" sz="3100" b="1" dirty="0" smtClean="0">
                <a:solidFill>
                  <a:srgbClr val="FF0000"/>
                </a:solidFill>
              </a:rPr>
              <a:t>“</a:t>
            </a:r>
            <a:r>
              <a:rPr lang="it-IT" sz="3100" b="1" dirty="0" smtClean="0">
                <a:solidFill>
                  <a:srgbClr val="FF0000"/>
                </a:solidFill>
              </a:rPr>
              <a:t>I</a:t>
            </a:r>
            <a:r>
              <a:rPr lang="en-GB" sz="3100" b="1" dirty="0" smtClean="0">
                <a:solidFill>
                  <a:srgbClr val="FF0000"/>
                </a:solidFill>
              </a:rPr>
              <a:t> </a:t>
            </a:r>
            <a:r>
              <a:rPr lang="en-GB" sz="3100" b="1" dirty="0" err="1" smtClean="0">
                <a:solidFill>
                  <a:srgbClr val="FF0000"/>
                </a:solidFill>
              </a:rPr>
              <a:t>fallimenti</a:t>
            </a:r>
            <a:r>
              <a:rPr lang="en-GB" sz="3100" b="1" dirty="0" smtClean="0">
                <a:solidFill>
                  <a:srgbClr val="FF0000"/>
                </a:solidFill>
              </a:rPr>
              <a:t> di </a:t>
            </a:r>
            <a:r>
              <a:rPr lang="en-GB" sz="3100" b="1" dirty="0" err="1" smtClean="0">
                <a:solidFill>
                  <a:srgbClr val="FF0000"/>
                </a:solidFill>
              </a:rPr>
              <a:t>governo</a:t>
            </a:r>
            <a:r>
              <a:rPr lang="en-GB" sz="3100" b="1" dirty="0" smtClean="0">
                <a:solidFill>
                  <a:srgbClr val="FF0000"/>
                </a:solidFill>
              </a:rPr>
              <a:t>”</a:t>
            </a:r>
            <a:r>
              <a:rPr lang="en-US" sz="3600" dirty="0"/>
              <a:t/>
            </a:r>
            <a:br>
              <a:rPr lang="en-US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32403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GB" b="1" dirty="0" err="1" smtClean="0"/>
              <a:t>Fonti</a:t>
            </a:r>
            <a:r>
              <a:rPr lang="en-GB" b="1" dirty="0" smtClean="0"/>
              <a:t> interne</a:t>
            </a:r>
            <a:r>
              <a:rPr lang="en-GB" dirty="0" smtClean="0"/>
              <a:t>.</a:t>
            </a:r>
          </a:p>
          <a:p>
            <a:pPr marL="0" lvl="1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I </a:t>
            </a:r>
            <a:r>
              <a:rPr lang="en-GB" sz="2000" dirty="0" err="1">
                <a:solidFill>
                  <a:srgbClr val="FF0000"/>
                </a:solidFill>
              </a:rPr>
              <a:t>g</a:t>
            </a:r>
            <a:r>
              <a:rPr lang="en-GB" sz="2000" dirty="0" err="1" smtClean="0">
                <a:solidFill>
                  <a:srgbClr val="FF0000"/>
                </a:solidFill>
              </a:rPr>
              <a:t>overni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sono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organizzazioni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complesse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GB" sz="2000" dirty="0" smtClean="0"/>
              <a:t>(public managers goals, internal competition, competence, overlapping information asymmetries...)</a:t>
            </a: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it-IT" b="1" dirty="0" smtClean="0"/>
              <a:t>Fonti esterne</a:t>
            </a:r>
            <a:endParaRPr lang="en-US" dirty="0"/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Governo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società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politica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it-IT" sz="2000" dirty="0" err="1" smtClean="0"/>
              <a:t>asymmetries</a:t>
            </a:r>
            <a:r>
              <a:rPr lang="it-IT" sz="2000" dirty="0" smtClean="0"/>
              <a:t> and </a:t>
            </a:r>
            <a:r>
              <a:rPr lang="it-IT" sz="2000" dirty="0" err="1" smtClean="0"/>
              <a:t>lack</a:t>
            </a:r>
            <a:r>
              <a:rPr lang="it-IT" sz="2000" dirty="0" smtClean="0"/>
              <a:t> </a:t>
            </a:r>
            <a:r>
              <a:rPr lang="it-IT" sz="2000" dirty="0"/>
              <a:t>of information, </a:t>
            </a:r>
            <a:r>
              <a:rPr lang="en-US" sz="2000" dirty="0"/>
              <a:t>r</a:t>
            </a:r>
            <a:r>
              <a:rPr lang="it-IT" sz="2000" dirty="0" err="1" smtClean="0"/>
              <a:t>ent</a:t>
            </a:r>
            <a:r>
              <a:rPr lang="it-IT" sz="2000" dirty="0" smtClean="0"/>
              <a:t> </a:t>
            </a:r>
            <a:r>
              <a:rPr lang="it-IT" sz="2000" dirty="0" err="1" smtClean="0"/>
              <a:t>seeking</a:t>
            </a:r>
            <a:r>
              <a:rPr lang="it-IT" sz="2000" dirty="0" smtClean="0"/>
              <a:t> </a:t>
            </a:r>
            <a:r>
              <a:rPr lang="it-IT" sz="2000" dirty="0" err="1" smtClean="0"/>
              <a:t>arguments</a:t>
            </a:r>
            <a:r>
              <a:rPr lang="it-IT" sz="2000" dirty="0" smtClean="0"/>
              <a:t>, </a:t>
            </a:r>
            <a:r>
              <a:rPr lang="it-IT" sz="2000" dirty="0" err="1" smtClean="0"/>
              <a:t>lobbies</a:t>
            </a:r>
            <a:r>
              <a:rPr lang="it-IT" sz="2000" dirty="0" smtClean="0"/>
              <a:t> and </a:t>
            </a:r>
            <a:r>
              <a:rPr lang="it-IT" sz="2000" dirty="0" err="1" smtClean="0"/>
              <a:t>partial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interest</a:t>
            </a:r>
            <a:r>
              <a:rPr lang="it-IT" sz="2000" dirty="0" smtClean="0"/>
              <a:t> </a:t>
            </a:r>
            <a:r>
              <a:rPr lang="it-IT" sz="2000" dirty="0" err="1" smtClean="0"/>
              <a:t>pressures</a:t>
            </a:r>
            <a:r>
              <a:rPr lang="it-IT" sz="2000" dirty="0" smtClean="0"/>
              <a:t>,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 social </a:t>
            </a:r>
            <a:r>
              <a:rPr lang="it-IT" sz="2000" dirty="0" err="1" smtClean="0"/>
              <a:t>segments</a:t>
            </a:r>
            <a:r>
              <a:rPr lang="it-IT" sz="2000" dirty="0" smtClean="0"/>
              <a:t> voice, </a:t>
            </a:r>
            <a:r>
              <a:rPr lang="it-IT" sz="2000" dirty="0" err="1" smtClean="0"/>
              <a:t>political</a:t>
            </a:r>
            <a:r>
              <a:rPr lang="it-IT" sz="2000" dirty="0" smtClean="0"/>
              <a:t> </a:t>
            </a:r>
            <a:r>
              <a:rPr lang="it-IT" sz="2000" dirty="0" err="1" smtClean="0"/>
              <a:t>consensus</a:t>
            </a:r>
            <a:r>
              <a:rPr lang="it-IT" sz="2000" dirty="0" smtClean="0"/>
              <a:t>, </a:t>
            </a:r>
            <a:r>
              <a:rPr lang="it-IT" sz="2000" dirty="0" err="1" smtClean="0"/>
              <a:t>corruption</a:t>
            </a:r>
            <a:r>
              <a:rPr lang="it-IT" sz="2000" dirty="0" smtClean="0"/>
              <a:t>…)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5085184"/>
            <a:ext cx="8136904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Tra i TEMI trasversali</a:t>
            </a:r>
          </a:p>
          <a:p>
            <a:r>
              <a:rPr lang="it-IT" sz="2000" dirty="0" smtClean="0"/>
              <a:t>A Pechino e a Washington: </a:t>
            </a:r>
            <a:r>
              <a:rPr lang="it-IT" sz="2000" b="1" dirty="0" smtClean="0"/>
              <a:t>la catena locale-nazionale-locale</a:t>
            </a:r>
          </a:p>
          <a:p>
            <a:endParaRPr lang="it-IT" sz="2000" b="1" dirty="0" smtClean="0"/>
          </a:p>
          <a:p>
            <a:r>
              <a:rPr lang="it-IT" sz="2000" dirty="0" smtClean="0"/>
              <a:t>In USA il rapporto tra le politiche degli stati e quella nazionale</a:t>
            </a:r>
          </a:p>
          <a:p>
            <a:r>
              <a:rPr lang="it-IT" sz="2000" dirty="0" smtClean="0"/>
              <a:t>In Cina il ruolo del partito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369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en-GB" sz="2800" b="1" dirty="0" smtClean="0">
                <a:solidFill>
                  <a:srgbClr val="3366FF"/>
                </a:solidFill>
              </a:rPr>
              <a:t/>
            </a:r>
            <a:br>
              <a:rPr lang="en-GB" sz="2800" b="1" dirty="0" smtClean="0">
                <a:solidFill>
                  <a:srgbClr val="3366FF"/>
                </a:solidFill>
              </a:rPr>
            </a:br>
            <a:r>
              <a:rPr lang="en-GB" sz="2800" b="1" dirty="0" smtClean="0">
                <a:solidFill>
                  <a:srgbClr val="3366FF"/>
                </a:solidFill>
              </a:rPr>
              <a:t>Making </a:t>
            </a:r>
            <a:r>
              <a:rPr lang="en-GB" sz="2800" b="1" dirty="0">
                <a:solidFill>
                  <a:srgbClr val="3366FF"/>
                </a:solidFill>
              </a:rPr>
              <a:t>Government </a:t>
            </a:r>
            <a:r>
              <a:rPr lang="en-GB" sz="2800" b="1" dirty="0" smtClean="0">
                <a:solidFill>
                  <a:srgbClr val="3366FF"/>
                </a:solidFill>
              </a:rPr>
              <a:t>Better</a:t>
            </a:r>
            <a:br>
              <a:rPr lang="en-GB" sz="2800" b="1" dirty="0" smtClean="0">
                <a:solidFill>
                  <a:srgbClr val="3366FF"/>
                </a:solidFill>
              </a:rPr>
            </a:br>
            <a:endParaRPr lang="it-IT" sz="3200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GB" sz="2200" dirty="0" smtClean="0"/>
          </a:p>
          <a:p>
            <a:pPr marL="811213" lvl="1" indent="-354013">
              <a:buFont typeface="Wingdings" charset="2"/>
              <a:buChar char="q"/>
            </a:pPr>
            <a:r>
              <a:rPr lang="en-GB" sz="2200" dirty="0" err="1" smtClean="0"/>
              <a:t>Linee</a:t>
            </a:r>
            <a:r>
              <a:rPr lang="en-GB" sz="2200" dirty="0" smtClean="0"/>
              <a:t> per </a:t>
            </a:r>
            <a:r>
              <a:rPr lang="en-GB" sz="2200" dirty="0" err="1" smtClean="0"/>
              <a:t>l’azione</a:t>
            </a:r>
            <a:r>
              <a:rPr lang="en-GB" sz="2200" dirty="0" smtClean="0"/>
              <a:t> di </a:t>
            </a:r>
            <a:r>
              <a:rPr lang="en-GB" sz="2200" dirty="0" err="1" smtClean="0"/>
              <a:t>politica</a:t>
            </a:r>
            <a:endParaRPr lang="en-GB" sz="2200" dirty="0" smtClean="0"/>
          </a:p>
          <a:p>
            <a:pPr marL="811213" lvl="1" indent="-354013">
              <a:buFont typeface="Wingdings" charset="2"/>
              <a:buChar char="q"/>
            </a:pPr>
            <a:r>
              <a:rPr lang="en-GB" sz="2200" dirty="0" err="1" smtClean="0"/>
              <a:t>Linee</a:t>
            </a:r>
            <a:r>
              <a:rPr lang="en-GB" sz="2200" dirty="0" smtClean="0"/>
              <a:t> per la </a:t>
            </a:r>
            <a:r>
              <a:rPr lang="en-GB" sz="2200" dirty="0" err="1" smtClean="0"/>
              <a:t>ricerca</a:t>
            </a:r>
            <a:r>
              <a:rPr lang="en-GB" sz="2200" dirty="0" smtClean="0"/>
              <a:t> </a:t>
            </a:r>
            <a:r>
              <a:rPr lang="en-GB" sz="2200" dirty="0" err="1" smtClean="0"/>
              <a:t>accademica</a:t>
            </a:r>
            <a:r>
              <a:rPr lang="en-GB" sz="2200" dirty="0"/>
              <a:t> </a:t>
            </a:r>
            <a:r>
              <a:rPr lang="en-GB" sz="2200" dirty="0" err="1" smtClean="0"/>
              <a:t>interessata</a:t>
            </a:r>
            <a:r>
              <a:rPr lang="en-GB" sz="2200" dirty="0" smtClean="0"/>
              <a:t> al </a:t>
            </a:r>
            <a:r>
              <a:rPr lang="en-GB" sz="2200" dirty="0" err="1" smtClean="0"/>
              <a:t>mondo</a:t>
            </a:r>
            <a:r>
              <a:rPr lang="en-GB" sz="2200" dirty="0" smtClean="0"/>
              <a:t> </a:t>
            </a:r>
            <a:r>
              <a:rPr lang="en-GB" sz="2200" dirty="0" err="1" smtClean="0"/>
              <a:t>reale</a:t>
            </a:r>
            <a:r>
              <a:rPr lang="en-GB" sz="2200" dirty="0" smtClean="0"/>
              <a:t> </a:t>
            </a:r>
          </a:p>
          <a:p>
            <a:pPr marL="457200" lvl="1" indent="0">
              <a:buNone/>
            </a:pPr>
            <a:r>
              <a:rPr lang="en-GB" sz="2200" dirty="0" smtClean="0"/>
              <a:t>(empirical investigations, comparative analysis, case studies, </a:t>
            </a:r>
            <a:r>
              <a:rPr lang="en-GB" sz="2200" dirty="0" err="1" smtClean="0"/>
              <a:t>etecetera</a:t>
            </a:r>
            <a:r>
              <a:rPr lang="en-GB" sz="2200" dirty="0" smtClean="0"/>
              <a:t>…)</a:t>
            </a:r>
          </a:p>
          <a:p>
            <a:pPr marL="811213" lvl="1" indent="-354013"/>
            <a:endParaRPr lang="en-GB" sz="2200" dirty="0"/>
          </a:p>
          <a:p>
            <a:pPr marL="1154113" lvl="1" indent="-342900">
              <a:buFont typeface="Wingdings" charset="2"/>
              <a:buChar char="ü"/>
            </a:pPr>
            <a:r>
              <a:rPr lang="en-GB" sz="2200" dirty="0" smtClean="0"/>
              <a:t>Good </a:t>
            </a:r>
            <a:r>
              <a:rPr lang="en-GB" sz="2200" dirty="0"/>
              <a:t>Public Management.</a:t>
            </a:r>
            <a:endParaRPr lang="en-US" sz="2200" dirty="0"/>
          </a:p>
          <a:p>
            <a:pPr marL="1154113" lvl="1" indent="-342900">
              <a:buFont typeface="Wingdings" charset="2"/>
              <a:buChar char="ü"/>
            </a:pPr>
            <a:r>
              <a:rPr lang="en-GB" sz="2200" dirty="0" smtClean="0"/>
              <a:t>Policy </a:t>
            </a:r>
            <a:r>
              <a:rPr lang="en-GB" sz="2200" dirty="0"/>
              <a:t>Evaluation.</a:t>
            </a:r>
            <a:endParaRPr lang="en-US" sz="2200" dirty="0"/>
          </a:p>
          <a:p>
            <a:pPr marL="1154113" lvl="1" indent="-342900">
              <a:buFont typeface="Wingdings" charset="2"/>
              <a:buChar char="ü"/>
            </a:pPr>
            <a:r>
              <a:rPr lang="en-GB" sz="2200" dirty="0" smtClean="0"/>
              <a:t>Policy </a:t>
            </a:r>
            <a:r>
              <a:rPr lang="en-GB" sz="2200" dirty="0"/>
              <a:t>Transparency</a:t>
            </a:r>
            <a:r>
              <a:rPr lang="en-GB" sz="2200" dirty="0" smtClean="0"/>
              <a:t>.</a:t>
            </a:r>
          </a:p>
          <a:p>
            <a:pPr marL="1154113" lvl="1" indent="-342900">
              <a:buFont typeface="Wingdings" charset="2"/>
              <a:buChar char="ü"/>
            </a:pPr>
            <a:r>
              <a:rPr lang="en-GB" sz="2200" dirty="0" smtClean="0">
                <a:solidFill>
                  <a:srgbClr val="FF0000"/>
                </a:solidFill>
              </a:rPr>
              <a:t>Policy Accountability.</a:t>
            </a:r>
            <a:endParaRPr lang="en-GB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2600" dirty="0" smtClean="0"/>
              <a:t>(new ITs: activism</a:t>
            </a:r>
            <a:r>
              <a:rPr lang="en-GB" sz="2600" dirty="0"/>
              <a:t>, social watching and </a:t>
            </a:r>
            <a:r>
              <a:rPr lang="en-GB" sz="2600" dirty="0" smtClean="0"/>
              <a:t>participation !!)</a:t>
            </a:r>
            <a:endParaRPr lang="it-IT" sz="2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01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7" t="23880" r="1058" b="4560"/>
          <a:stretch/>
        </p:blipFill>
        <p:spPr bwMode="auto">
          <a:xfrm>
            <a:off x="107504" y="3861048"/>
            <a:ext cx="1833648" cy="2737521"/>
          </a:xfrm>
          <a:prstGeom prst="roundRect">
            <a:avLst>
              <a:gd name="adj" fmla="val 4167"/>
            </a:avLst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/>
            <a:lightRig rig="soft" dir="t"/>
          </a:scene3d>
          <a:sp3d extrusionH="368300" contourW="12700" prstMaterial="powder">
            <a:extrusionClr>
              <a:srgbClr val="EEECE1"/>
            </a:extrusionClr>
            <a:contourClr>
              <a:schemeClr val="tx1"/>
            </a:contourClr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2943" r="35159" b="57920"/>
          <a:stretch/>
        </p:blipFill>
        <p:spPr bwMode="auto">
          <a:xfrm>
            <a:off x="2411760" y="4869160"/>
            <a:ext cx="396044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2" t="-829" r="27557" b="90045"/>
          <a:stretch/>
        </p:blipFill>
        <p:spPr bwMode="auto">
          <a:xfrm>
            <a:off x="2411760" y="4293096"/>
            <a:ext cx="4032448" cy="450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5"/>
          <a:stretch/>
        </p:blipFill>
        <p:spPr bwMode="auto">
          <a:xfrm>
            <a:off x="3347864" y="1628800"/>
            <a:ext cx="348893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95536" y="332656"/>
            <a:ext cx="784887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>
                <a:solidFill>
                  <a:srgbClr val="3366FF"/>
                </a:solidFill>
              </a:rPr>
              <a:t>Nostra linea di ricerca sulle politiche industriali…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1484784"/>
            <a:ext cx="21188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9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2856"/>
            <a:ext cx="3327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GRAZIE!!!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1600" b="1" dirty="0" smtClean="0">
                <a:solidFill>
                  <a:srgbClr val="0000FF"/>
                </a:solidFill>
              </a:rPr>
              <a:t>Di </a:t>
            </a:r>
            <a:r>
              <a:rPr lang="en-GB" sz="1600" b="1" dirty="0" err="1">
                <a:solidFill>
                  <a:srgbClr val="0000FF"/>
                </a:solidFill>
              </a:rPr>
              <a:t>Tommaso</a:t>
            </a:r>
            <a:r>
              <a:rPr lang="en-GB" sz="1600" b="1" dirty="0">
                <a:solidFill>
                  <a:srgbClr val="0000FF"/>
                </a:solidFill>
              </a:rPr>
              <a:t>, M.R., Schweitzer, S.O., “Industrial Policy in America: Breaking the Taboo”, Cheltenham England: Edward Elgar Publishers, 2013.</a:t>
            </a:r>
          </a:p>
          <a:p>
            <a:pPr marL="0" indent="0" algn="just">
              <a:buNone/>
            </a:pPr>
            <a:endParaRPr lang="en-GB" sz="1600" b="1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n-GB" sz="1600" b="1" dirty="0" smtClean="0">
                <a:solidFill>
                  <a:srgbClr val="0000FF"/>
                </a:solidFill>
              </a:rPr>
              <a:t>Di </a:t>
            </a:r>
            <a:r>
              <a:rPr lang="en-GB" sz="1600" b="1" dirty="0" err="1">
                <a:solidFill>
                  <a:srgbClr val="0000FF"/>
                </a:solidFill>
              </a:rPr>
              <a:t>Tommaso</a:t>
            </a:r>
            <a:r>
              <a:rPr lang="en-GB" sz="1600" b="1" dirty="0">
                <a:solidFill>
                  <a:srgbClr val="0000FF"/>
                </a:solidFill>
              </a:rPr>
              <a:t> M.R., </a:t>
            </a:r>
            <a:r>
              <a:rPr lang="en-GB" sz="1600" b="1" dirty="0" err="1">
                <a:solidFill>
                  <a:srgbClr val="0000FF"/>
                </a:solidFill>
              </a:rPr>
              <a:t>Rubini</a:t>
            </a:r>
            <a:r>
              <a:rPr lang="en-GB" sz="1600" b="1" dirty="0">
                <a:solidFill>
                  <a:srgbClr val="0000FF"/>
                </a:solidFill>
              </a:rPr>
              <a:t> L. and </a:t>
            </a:r>
            <a:r>
              <a:rPr lang="en-GB" sz="1600" b="1" dirty="0" err="1">
                <a:solidFill>
                  <a:srgbClr val="0000FF"/>
                </a:solidFill>
              </a:rPr>
              <a:t>Barbieri</a:t>
            </a:r>
            <a:r>
              <a:rPr lang="en-GB" sz="1600" b="1" dirty="0">
                <a:solidFill>
                  <a:srgbClr val="0000FF"/>
                </a:solidFill>
              </a:rPr>
              <a:t> E., “Southern China: Industry, Development and Industrial Policy”, Milton Park Abingdon United Kingdom, </a:t>
            </a:r>
            <a:r>
              <a:rPr lang="en-GB" sz="1600" b="1" dirty="0" err="1">
                <a:solidFill>
                  <a:srgbClr val="0000FF"/>
                </a:solidFill>
              </a:rPr>
              <a:t>Routledge</a:t>
            </a:r>
            <a:r>
              <a:rPr lang="en-GB" sz="1600" b="1" dirty="0">
                <a:solidFill>
                  <a:srgbClr val="0000FF"/>
                </a:solidFill>
              </a:rPr>
              <a:t>, </a:t>
            </a:r>
            <a:r>
              <a:rPr lang="en-GB" sz="1600" b="1" dirty="0" smtClean="0">
                <a:solidFill>
                  <a:srgbClr val="0000FF"/>
                </a:solidFill>
              </a:rPr>
              <a:t>2012.</a:t>
            </a:r>
          </a:p>
          <a:p>
            <a:pPr marL="0" indent="0" algn="just">
              <a:buNone/>
            </a:pPr>
            <a:endParaRPr lang="en-GB" sz="1600" b="1" dirty="0"/>
          </a:p>
          <a:p>
            <a:pPr marL="0" indent="0" algn="just">
              <a:buNone/>
            </a:pPr>
            <a:r>
              <a:rPr lang="en-GB" sz="1600" b="1" dirty="0" err="1" smtClean="0"/>
              <a:t>Rubini</a:t>
            </a:r>
            <a:r>
              <a:rPr lang="en-GB" sz="1600" b="1" dirty="0" smtClean="0"/>
              <a:t>, L., Di </a:t>
            </a:r>
            <a:r>
              <a:rPr lang="en-GB" sz="1600" b="1" dirty="0" err="1"/>
              <a:t>Tommaso</a:t>
            </a:r>
            <a:r>
              <a:rPr lang="en-GB" sz="1600" b="1" dirty="0"/>
              <a:t>, M.R</a:t>
            </a:r>
            <a:r>
              <a:rPr lang="en-GB" sz="1600" b="1" dirty="0" smtClean="0"/>
              <a:t>., </a:t>
            </a:r>
            <a:r>
              <a:rPr lang="en-GB" sz="1600" b="1" dirty="0"/>
              <a:t>L., </a:t>
            </a:r>
            <a:r>
              <a:rPr lang="en-GB" sz="1600" b="1" dirty="0" err="1"/>
              <a:t>Barbieri</a:t>
            </a:r>
            <a:r>
              <a:rPr lang="en-GB" sz="1600" b="1" dirty="0"/>
              <a:t>, L., “Special Economic  Zones and cluster dynamics” in Elsevier’s </a:t>
            </a:r>
            <a:r>
              <a:rPr lang="en-GB" sz="1600" b="1" dirty="0" err="1"/>
              <a:t>Encyclopedia</a:t>
            </a:r>
            <a:r>
              <a:rPr lang="en-GB" sz="1600" b="1" dirty="0"/>
              <a:t> of the Social and </a:t>
            </a:r>
            <a:r>
              <a:rPr lang="en-GB" sz="1600" b="1" dirty="0" err="1"/>
              <a:t>Behavioral</a:t>
            </a:r>
            <a:r>
              <a:rPr lang="en-GB" sz="1600" b="1" dirty="0"/>
              <a:t> Sciences, Elsevier, 2013</a:t>
            </a:r>
            <a:r>
              <a:rPr lang="en-GB" sz="1600" b="1" dirty="0" smtClean="0"/>
              <a:t>.</a:t>
            </a:r>
            <a:endParaRPr lang="en-GB" sz="1600" b="1" dirty="0"/>
          </a:p>
          <a:p>
            <a:pPr marL="0" lvl="0" indent="0">
              <a:buNone/>
            </a:pPr>
            <a:endParaRPr lang="en-GB" sz="1600" b="1" dirty="0"/>
          </a:p>
          <a:p>
            <a:pPr marL="0" lvl="0" indent="0" algn="just">
              <a:buNone/>
            </a:pPr>
            <a:r>
              <a:rPr lang="en-GB" sz="1600" b="1" dirty="0" err="1" smtClean="0"/>
              <a:t>Barbieri</a:t>
            </a:r>
            <a:r>
              <a:rPr lang="en-GB" sz="1600" b="1" dirty="0" smtClean="0"/>
              <a:t> </a:t>
            </a:r>
            <a:r>
              <a:rPr lang="en-GB" sz="1600" b="1" dirty="0"/>
              <a:t>E., Di </a:t>
            </a:r>
            <a:r>
              <a:rPr lang="en-GB" sz="1600" b="1" dirty="0" err="1"/>
              <a:t>Tommaso</a:t>
            </a:r>
            <a:r>
              <a:rPr lang="en-GB" sz="1600" b="1" dirty="0"/>
              <a:t> M.R. and </a:t>
            </a:r>
            <a:r>
              <a:rPr lang="en-GB" sz="1600" b="1" dirty="0" err="1"/>
              <a:t>Bonnini</a:t>
            </a:r>
            <a:r>
              <a:rPr lang="en-GB" sz="1600" b="1" dirty="0"/>
              <a:t> S., “Industrial Development Policies and Performances in Southern China: Beyond the Specialised Industrial Cluster Program”, in “</a:t>
            </a:r>
            <a:r>
              <a:rPr lang="en-GB" sz="1600" b="1" u="sng" dirty="0"/>
              <a:t>China Economic Review</a:t>
            </a:r>
            <a:r>
              <a:rPr lang="en-GB" sz="1600" b="1" dirty="0"/>
              <a:t>”, 2012, vol.23, pp. 613-625</a:t>
            </a:r>
            <a:r>
              <a:rPr lang="en-GB" sz="1600" b="1" dirty="0" smtClean="0"/>
              <a:t>.</a:t>
            </a:r>
          </a:p>
          <a:p>
            <a:pPr marL="0" lvl="0" indent="0" algn="just">
              <a:buNone/>
            </a:pPr>
            <a:endParaRPr lang="en-GB" sz="1600" b="1" dirty="0"/>
          </a:p>
          <a:p>
            <a:pPr marL="0" lvl="0" indent="0" algn="just">
              <a:buNone/>
            </a:pPr>
            <a:r>
              <a:rPr lang="en-GB" sz="1600" b="1" dirty="0" smtClean="0"/>
              <a:t>Di </a:t>
            </a:r>
            <a:r>
              <a:rPr lang="en-GB" sz="1600" b="1" dirty="0" err="1"/>
              <a:t>Tommaso</a:t>
            </a:r>
            <a:r>
              <a:rPr lang="en-GB" sz="1600" b="1" dirty="0"/>
              <a:t>, M.R., Schweitzer, S.O., “Academic Knowledge Production and Transfer.  Policy targets and implications for the Health Industry”, in International Journal Healthcare Technology and Management, vol. 11, n. 4, 2010. </a:t>
            </a:r>
            <a:endParaRPr lang="en-GB" sz="1600" b="1" dirty="0" smtClean="0"/>
          </a:p>
          <a:p>
            <a:pPr marL="0" lvl="0" indent="0" algn="just">
              <a:buNone/>
            </a:pPr>
            <a:endParaRPr lang="en-GB" sz="1600" b="1" dirty="0"/>
          </a:p>
          <a:p>
            <a:pPr marL="0" indent="0" algn="just">
              <a:buNone/>
            </a:pPr>
            <a:r>
              <a:rPr lang="en-GB" sz="1600" b="1" dirty="0"/>
              <a:t>Di </a:t>
            </a:r>
            <a:r>
              <a:rPr lang="en-GB" sz="1600" b="1" dirty="0" err="1"/>
              <a:t>Tommaso</a:t>
            </a:r>
            <a:r>
              <a:rPr lang="en-GB" sz="1600" b="1" dirty="0"/>
              <a:t>, M.R., </a:t>
            </a:r>
            <a:r>
              <a:rPr lang="en-GB" sz="1600" b="1" dirty="0" err="1"/>
              <a:t>Barbieri</a:t>
            </a:r>
            <a:r>
              <a:rPr lang="en-GB" sz="1600" b="1" dirty="0"/>
              <a:t>, E., Huang M., “Industrial Development Policy and Innovation in Southern China: Government targets and firms behaviour”, in European Planning Studies, Volume 18, n.1, 2010</a:t>
            </a:r>
            <a:r>
              <a:rPr lang="en-GB" sz="1600" b="1" dirty="0" smtClean="0"/>
              <a:t>.</a:t>
            </a:r>
            <a:endParaRPr lang="en-US" sz="1600" b="1" dirty="0"/>
          </a:p>
          <a:p>
            <a:pPr marL="0" indent="0" algn="just">
              <a:buNone/>
            </a:pPr>
            <a:endParaRPr lang="en-US" sz="1600" b="1" dirty="0"/>
          </a:p>
          <a:p>
            <a:pPr marL="0" lvl="0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25306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 SCENARIO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06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3366FF"/>
                </a:solidFill>
              </a:rPr>
              <a:t>Politica industriale, la scomparsa </a:t>
            </a:r>
            <a:endParaRPr lang="it-IT" sz="2800" b="1" dirty="0">
              <a:solidFill>
                <a:srgbClr val="3366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000" dirty="0" smtClean="0"/>
              <a:t>…a </a:t>
            </a:r>
            <a:r>
              <a:rPr lang="en-US" sz="2000" dirty="0" err="1" smtClean="0"/>
              <a:t>partire</a:t>
            </a:r>
            <a:r>
              <a:rPr lang="en-US" sz="2000" dirty="0" smtClean="0"/>
              <a:t> </a:t>
            </a:r>
            <a:r>
              <a:rPr lang="en-US" sz="2000" dirty="0" err="1" smtClean="0"/>
              <a:t>dai</a:t>
            </a:r>
            <a:r>
              <a:rPr lang="en-US" sz="2000" dirty="0" smtClean="0"/>
              <a:t> </a:t>
            </a:r>
            <a:r>
              <a:rPr lang="en-US" sz="2000" dirty="0" err="1" smtClean="0"/>
              <a:t>primi</a:t>
            </a:r>
            <a:r>
              <a:rPr lang="en-US" sz="2000" dirty="0" smtClean="0"/>
              <a:t> </a:t>
            </a:r>
            <a:r>
              <a:rPr lang="en-US" sz="2000" dirty="0" err="1" smtClean="0"/>
              <a:t>anni</a:t>
            </a:r>
            <a:r>
              <a:rPr lang="en-US" sz="2000" dirty="0" smtClean="0"/>
              <a:t> </a:t>
            </a:r>
            <a:r>
              <a:rPr lang="en-US" sz="2000" dirty="0" err="1" smtClean="0"/>
              <a:t>ottanta</a:t>
            </a:r>
            <a:r>
              <a:rPr lang="en-US" sz="2000" dirty="0" smtClean="0"/>
              <a:t> … per circa un quarto di </a:t>
            </a:r>
            <a:r>
              <a:rPr lang="en-US" sz="2000" dirty="0" err="1" smtClean="0"/>
              <a:t>secolo</a:t>
            </a:r>
            <a:r>
              <a:rPr lang="en-US" sz="2000" dirty="0" smtClean="0"/>
              <a:t> … </a:t>
            </a:r>
            <a:r>
              <a:rPr lang="en-US" sz="2000" dirty="0" err="1" smtClean="0"/>
              <a:t>l’intervento</a:t>
            </a:r>
            <a:r>
              <a:rPr lang="en-US" sz="2000" dirty="0" smtClean="0"/>
              <a:t> di </a:t>
            </a:r>
            <a:r>
              <a:rPr lang="en-US" sz="2000" dirty="0" err="1" smtClean="0"/>
              <a:t>politica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industriale</a:t>
            </a:r>
            <a:r>
              <a:rPr lang="en-US" sz="2000" dirty="0" smtClean="0"/>
              <a:t> </a:t>
            </a:r>
            <a:r>
              <a:rPr lang="en-US" sz="2000" dirty="0" err="1" smtClean="0"/>
              <a:t>viene</a:t>
            </a:r>
            <a:r>
              <a:rPr lang="en-US" sz="2000" dirty="0" smtClean="0"/>
              <a:t> bandito dal </a:t>
            </a:r>
            <a:r>
              <a:rPr lang="en-US" sz="2000" dirty="0" err="1" smtClean="0"/>
              <a:t>dibattito</a:t>
            </a:r>
            <a:r>
              <a:rPr lang="en-US" sz="2000" dirty="0" smtClean="0"/>
              <a:t>…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 err="1"/>
              <a:t>u</a:t>
            </a:r>
            <a:r>
              <a:rPr lang="en-US" sz="2000" dirty="0" err="1" smtClean="0"/>
              <a:t>na</a:t>
            </a:r>
            <a:r>
              <a:rPr lang="en-US" sz="2000" dirty="0" smtClean="0"/>
              <a:t> non </a:t>
            </a:r>
            <a:r>
              <a:rPr lang="en-US" sz="2000" dirty="0" err="1" smtClean="0"/>
              <a:t>desiderabile</a:t>
            </a:r>
            <a:r>
              <a:rPr lang="en-US" sz="2000" dirty="0" smtClean="0"/>
              <a:t> </a:t>
            </a:r>
            <a:r>
              <a:rPr lang="en-US" sz="2000" dirty="0" err="1" smtClean="0"/>
              <a:t>distorsione</a:t>
            </a:r>
            <a:r>
              <a:rPr lang="en-US" sz="2000" dirty="0" smtClean="0"/>
              <a:t> al </a:t>
            </a:r>
            <a:r>
              <a:rPr lang="en-US" sz="2000" dirty="0" err="1" smtClean="0"/>
              <a:t>funzionamento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meccanismi</a:t>
            </a:r>
            <a:r>
              <a:rPr lang="en-US" sz="2000" dirty="0" smtClean="0"/>
              <a:t> di </a:t>
            </a:r>
            <a:r>
              <a:rPr lang="en-US" sz="2000" dirty="0" err="1" smtClean="0"/>
              <a:t>mercato</a:t>
            </a: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“Getting prices right” </a:t>
            </a:r>
            <a:r>
              <a:rPr lang="en-US" sz="2000" b="1" dirty="0" err="1" smtClean="0"/>
              <a:t>rimane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principale</a:t>
            </a:r>
            <a:r>
              <a:rPr lang="en-US" sz="2000" b="1" dirty="0" smtClean="0"/>
              <a:t> (mono) </a:t>
            </a:r>
            <a:r>
              <a:rPr lang="en-US" sz="2000" b="1" dirty="0" err="1" smtClean="0"/>
              <a:t>prescrizione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pollitica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mainstream</a:t>
            </a:r>
            <a:r>
              <a:rPr lang="en-US" sz="2000" dirty="0" smtClean="0">
                <a:solidFill>
                  <a:srgbClr val="FF0000"/>
                </a:solidFill>
              </a:rPr>
              <a:t> Economics </a:t>
            </a:r>
            <a:r>
              <a:rPr lang="en-US" sz="2000" b="1" dirty="0" smtClean="0"/>
              <a:t>largamente </a:t>
            </a:r>
            <a:r>
              <a:rPr lang="en-US" sz="2000" b="1" dirty="0" err="1" smtClean="0"/>
              <a:t>accettata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retorica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policy maker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4385239"/>
            <a:ext cx="1671712" cy="20680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37112"/>
            <a:ext cx="1656184" cy="20785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437112"/>
            <a:ext cx="2088232" cy="20317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437112"/>
            <a:ext cx="2735039" cy="18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544616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2800" b="1" dirty="0" smtClean="0">
                <a:solidFill>
                  <a:srgbClr val="3366FF"/>
                </a:solidFill>
              </a:rPr>
              <a:t>La politica industriale, il ritorno…</a:t>
            </a:r>
            <a:br>
              <a:rPr lang="it-IT" sz="2800" b="1" dirty="0" smtClean="0">
                <a:solidFill>
                  <a:srgbClr val="3366FF"/>
                </a:solidFill>
              </a:rPr>
            </a:br>
            <a:r>
              <a:rPr lang="it-IT" sz="2800" b="1" dirty="0" smtClean="0">
                <a:solidFill>
                  <a:srgbClr val="3366FF"/>
                </a:solidFill>
              </a:rPr>
              <a:t>… </a:t>
            </a:r>
            <a:r>
              <a:rPr lang="en-US" sz="2800" b="1" dirty="0" smtClean="0">
                <a:solidFill>
                  <a:srgbClr val="FF0000"/>
                </a:solidFill>
              </a:rPr>
              <a:t>supporters e </a:t>
            </a:r>
            <a:r>
              <a:rPr lang="en-US" sz="2800" b="1" dirty="0" err="1" smtClean="0">
                <a:solidFill>
                  <a:srgbClr val="FF0000"/>
                </a:solidFill>
              </a:rPr>
              <a:t>nemici</a:t>
            </a:r>
            <a:endParaRPr lang="it-IT" sz="2800" b="1" dirty="0">
              <a:solidFill>
                <a:srgbClr val="3366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149080"/>
            <a:ext cx="1850438" cy="244827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64880"/>
            <a:ext cx="4752528" cy="297648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44824"/>
            <a:ext cx="2314542" cy="129614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116730"/>
            <a:ext cx="1944216" cy="14562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44824"/>
            <a:ext cx="2154338" cy="14976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2132856"/>
            <a:ext cx="2192482" cy="1224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00" y="1052736"/>
            <a:ext cx="698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b="1" dirty="0" smtClean="0">
                <a:solidFill>
                  <a:srgbClr val="3366FF"/>
                </a:solidFill>
              </a:rPr>
              <a:t>Le motivazioni di questo ritorno</a:t>
            </a:r>
            <a:br>
              <a:rPr lang="it-IT" sz="2800" b="1" dirty="0" smtClean="0">
                <a:solidFill>
                  <a:srgbClr val="3366FF"/>
                </a:solidFill>
              </a:rPr>
            </a:br>
            <a:endParaRPr lang="it-IT" sz="2800" b="1" dirty="0">
              <a:solidFill>
                <a:srgbClr val="3366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276872"/>
            <a:ext cx="2378826" cy="4032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899592" y="2276872"/>
            <a:ext cx="5544616" cy="3108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… non a </a:t>
            </a:r>
            <a:r>
              <a:rPr lang="en-US" sz="2000" dirty="0" err="1" smtClean="0"/>
              <a:t>causa</a:t>
            </a:r>
            <a:r>
              <a:rPr lang="en-US" sz="2000" dirty="0" smtClean="0"/>
              <a:t> di </a:t>
            </a:r>
            <a:r>
              <a:rPr lang="en-US" sz="2000" dirty="0" err="1" smtClean="0"/>
              <a:t>nuovi</a:t>
            </a:r>
            <a:r>
              <a:rPr lang="en-US" sz="2000" dirty="0" smtClean="0"/>
              <a:t> </a:t>
            </a:r>
            <a:r>
              <a:rPr lang="en-US" sz="2000" dirty="0" err="1" smtClean="0"/>
              <a:t>sviluppi</a:t>
            </a:r>
            <a:r>
              <a:rPr lang="en-US" sz="2000" dirty="0" smtClean="0"/>
              <a:t> </a:t>
            </a:r>
            <a:r>
              <a:rPr lang="en-US" sz="2000" dirty="0" err="1" smtClean="0"/>
              <a:t>teorici</a:t>
            </a:r>
            <a:r>
              <a:rPr lang="en-US" sz="2000" dirty="0" smtClean="0"/>
              <a:t> </a:t>
            </a:r>
            <a:r>
              <a:rPr lang="en-US" sz="2000" dirty="0" err="1" smtClean="0"/>
              <a:t>emersi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dibattito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internazionale</a:t>
            </a:r>
            <a:r>
              <a:rPr lang="en-US" sz="2000" dirty="0" smtClean="0"/>
              <a:t> di Economics …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u="sng" dirty="0" smtClean="0"/>
              <a:t>E’ </a:t>
            </a:r>
            <a:r>
              <a:rPr lang="en-US" sz="2000" u="sng" dirty="0" err="1" smtClean="0"/>
              <a:t>tornata</a:t>
            </a:r>
            <a:r>
              <a:rPr lang="en-US" sz="2000" u="sng" dirty="0" smtClean="0"/>
              <a:t> a </a:t>
            </a:r>
            <a:r>
              <a:rPr lang="en-US" sz="2000" u="sng" dirty="0" err="1" smtClean="0"/>
              <a:t>causa</a:t>
            </a:r>
            <a:r>
              <a:rPr lang="en-US" sz="2000" u="sng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CRISI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… a </a:t>
            </a:r>
            <a:r>
              <a:rPr lang="en-US" sz="2000" b="1" dirty="0" err="1" smtClean="0">
                <a:solidFill>
                  <a:srgbClr val="FF0000"/>
                </a:solidFill>
              </a:rPr>
              <a:t>partire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dal 2008 per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governi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nazionali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l’intervento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stata</a:t>
            </a:r>
            <a:r>
              <a:rPr lang="en-US" sz="2000" b="1" dirty="0" smtClean="0">
                <a:solidFill>
                  <a:srgbClr val="FF0000"/>
                </a:solidFill>
              </a:rPr>
              <a:t> la prima </a:t>
            </a:r>
            <a:r>
              <a:rPr lang="en-US" sz="2000" b="1" dirty="0" err="1" smtClean="0">
                <a:solidFill>
                  <a:srgbClr val="FF0000"/>
                </a:solidFill>
              </a:rPr>
              <a:t>istintiva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reazione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stimolous</a:t>
            </a:r>
            <a:r>
              <a:rPr lang="en-US" sz="2000" b="1" dirty="0" smtClean="0">
                <a:solidFill>
                  <a:srgbClr val="FF0000"/>
                </a:solidFill>
              </a:rPr>
              <a:t> packages, bail-out, buy </a:t>
            </a:r>
            <a:r>
              <a:rPr lang="en-US" sz="2000" b="1" dirty="0" err="1" smtClean="0">
                <a:solidFill>
                  <a:srgbClr val="FF0000"/>
                </a:solidFill>
              </a:rPr>
              <a:t>american</a:t>
            </a:r>
            <a:r>
              <a:rPr lang="en-US" sz="2000" b="1" dirty="0" smtClean="0">
                <a:solidFill>
                  <a:srgbClr val="FF0000"/>
                </a:solidFill>
              </a:rPr>
              <a:t> policy, public works, public procurement …</a:t>
            </a:r>
            <a:endParaRPr lang="en-US" sz="2000" dirty="0"/>
          </a:p>
          <a:p>
            <a:pPr algn="just"/>
            <a:r>
              <a:rPr lang="en-US" dirty="0"/>
              <a:t>(in US, </a:t>
            </a:r>
            <a:r>
              <a:rPr lang="en-US" dirty="0" smtClean="0"/>
              <a:t>Europe</a:t>
            </a:r>
            <a:r>
              <a:rPr lang="en-US" dirty="0"/>
              <a:t>, in many emerging countries and new industrial </a:t>
            </a:r>
            <a:r>
              <a:rPr lang="en-US" dirty="0" smtClean="0"/>
              <a:t>powers …)</a:t>
            </a:r>
          </a:p>
        </p:txBody>
      </p:sp>
      <p:sp>
        <p:nvSpPr>
          <p:cNvPr id="9" name="Freccia destra 8"/>
          <p:cNvSpPr/>
          <p:nvPr/>
        </p:nvSpPr>
        <p:spPr>
          <a:xfrm>
            <a:off x="107504" y="2276872"/>
            <a:ext cx="72008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Politica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industriale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</a:rPr>
              <a:t>rimane</a:t>
            </a:r>
            <a:r>
              <a:rPr lang="en-US" sz="2800" b="1" dirty="0" smtClean="0">
                <a:solidFill>
                  <a:srgbClr val="0000FF"/>
                </a:solidFill>
              </a:rPr>
              <a:t> un </a:t>
            </a:r>
            <a:r>
              <a:rPr lang="en-US" sz="2800" b="1" dirty="0" err="1" smtClean="0">
                <a:solidFill>
                  <a:srgbClr val="0000FF"/>
                </a:solidFill>
              </a:rPr>
              <a:t>dibattito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ideologico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Un </a:t>
            </a:r>
            <a:r>
              <a:rPr lang="en-US" sz="2800" dirty="0" err="1" smtClean="0"/>
              <a:t>dibattito</a:t>
            </a:r>
            <a:r>
              <a:rPr lang="en-US" sz="2800" dirty="0" smtClean="0"/>
              <a:t> in cui </a:t>
            </a:r>
            <a:r>
              <a:rPr lang="en-US" sz="2800" dirty="0" err="1" smtClean="0"/>
              <a:t>gli</a:t>
            </a:r>
            <a:r>
              <a:rPr lang="en-US" sz="2800" dirty="0" smtClean="0"/>
              <a:t> </a:t>
            </a:r>
            <a:r>
              <a:rPr lang="en-US" sz="2800" dirty="0" err="1" smtClean="0"/>
              <a:t>attori</a:t>
            </a:r>
            <a:r>
              <a:rPr lang="en-US" sz="2800" dirty="0" smtClean="0"/>
              <a:t> (</a:t>
            </a:r>
            <a:r>
              <a:rPr lang="en-US" sz="2800" b="1" dirty="0" err="1" smtClean="0"/>
              <a:t>economisti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giornalisti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politici</a:t>
            </a:r>
            <a:r>
              <a:rPr lang="en-US" sz="2800" b="1" dirty="0" smtClean="0"/>
              <a:t> …</a:t>
            </a:r>
            <a:r>
              <a:rPr lang="en-US" sz="2800" dirty="0" smtClean="0"/>
              <a:t>) </a:t>
            </a:r>
            <a:r>
              <a:rPr lang="en-US" sz="2800" dirty="0" err="1" smtClean="0"/>
              <a:t>tornano</a:t>
            </a:r>
            <a:r>
              <a:rPr lang="en-US" sz="2800" dirty="0" smtClean="0"/>
              <a:t> a </a:t>
            </a:r>
            <a:r>
              <a:rPr lang="en-US" sz="2800" b="1" dirty="0" err="1" smtClean="0"/>
              <a:t>semplificare</a:t>
            </a:r>
            <a:r>
              <a:rPr lang="en-US" sz="2800" dirty="0" smtClean="0"/>
              <a:t> e </a:t>
            </a:r>
            <a:r>
              <a:rPr lang="en-US" sz="2800" b="1" dirty="0" err="1" smtClean="0"/>
              <a:t>polarizzare</a:t>
            </a:r>
            <a:r>
              <a:rPr lang="en-US" sz="2800" dirty="0" smtClean="0"/>
              <a:t> le </a:t>
            </a:r>
            <a:r>
              <a:rPr lang="en-US" sz="2800" dirty="0" err="1" smtClean="0"/>
              <a:t>posizioni</a:t>
            </a:r>
            <a:r>
              <a:rPr lang="en-US" sz="2800" dirty="0" smtClean="0"/>
              <a:t>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… come </a:t>
            </a:r>
            <a:r>
              <a:rPr lang="en-US" sz="2800" dirty="0"/>
              <a:t>i</a:t>
            </a:r>
            <a:r>
              <a:rPr lang="en-US" sz="2800" dirty="0" smtClean="0"/>
              <a:t> fan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assistono</a:t>
            </a:r>
            <a:r>
              <a:rPr lang="en-US" sz="2800" dirty="0" smtClean="0"/>
              <a:t> </a:t>
            </a:r>
            <a:r>
              <a:rPr lang="en-US" sz="2800" dirty="0" err="1" smtClean="0"/>
              <a:t>alla</a:t>
            </a:r>
            <a:r>
              <a:rPr lang="en-US" sz="2800" dirty="0" smtClean="0"/>
              <a:t> partita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…la </a:t>
            </a:r>
            <a:r>
              <a:rPr lang="en-US" sz="2800" dirty="0" err="1" smtClean="0"/>
              <a:t>polarizzazione</a:t>
            </a:r>
            <a:r>
              <a:rPr lang="en-US" sz="2800" dirty="0" smtClean="0"/>
              <a:t> come </a:t>
            </a:r>
            <a:r>
              <a:rPr lang="en-US" sz="2800" dirty="0" err="1" smtClean="0"/>
              <a:t>fonte</a:t>
            </a:r>
            <a:r>
              <a:rPr lang="en-US" sz="2800" dirty="0" smtClean="0"/>
              <a:t> di </a:t>
            </a:r>
            <a:r>
              <a:rPr lang="en-US" sz="2800" dirty="0" err="1" smtClean="0"/>
              <a:t>creazione</a:t>
            </a:r>
            <a:r>
              <a:rPr lang="en-US" sz="2800" dirty="0" smtClean="0"/>
              <a:t> di facile </a:t>
            </a:r>
            <a:r>
              <a:rPr lang="en-US" sz="2800" dirty="0" err="1" smtClean="0"/>
              <a:t>consenso</a:t>
            </a:r>
            <a:r>
              <a:rPr lang="en-US" sz="2800" dirty="0" smtClean="0"/>
              <a:t> politico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356422"/>
            <a:ext cx="2736304" cy="17368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365104"/>
            <a:ext cx="285398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3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CINA E USA</a:t>
            </a:r>
            <a:br>
              <a:rPr lang="en-US" dirty="0" smtClean="0"/>
            </a:br>
            <a:r>
              <a:rPr lang="en-US" dirty="0" smtClean="0"/>
              <a:t>1978-2008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63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1181-F485-4E05-839C-2B26FF02D7E6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USA</a:t>
            </a:r>
            <a:r>
              <a:rPr lang="en-US" dirty="0" smtClean="0"/>
              <a:t> E </a:t>
            </a:r>
            <a:r>
              <a:rPr lang="en-US" b="1" dirty="0" smtClean="0"/>
              <a:t>CINA</a:t>
            </a:r>
            <a:r>
              <a:rPr lang="en-US" dirty="0" smtClean="0"/>
              <a:t> prima e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CRISI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59684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USA</a:t>
            </a:r>
            <a:r>
              <a:rPr lang="en-US" sz="2000" dirty="0" smtClean="0"/>
              <a:t>: </a:t>
            </a:r>
            <a:r>
              <a:rPr lang="en-US" sz="2000" dirty="0" err="1" smtClean="0"/>
              <a:t>continuità</a:t>
            </a:r>
            <a:r>
              <a:rPr lang="en-US" sz="2000" dirty="0" smtClean="0"/>
              <a:t> </a:t>
            </a:r>
            <a:r>
              <a:rPr lang="en-US" sz="2000" dirty="0" err="1" smtClean="0"/>
              <a:t>nelle</a:t>
            </a:r>
            <a:r>
              <a:rPr lang="en-US" sz="2000" dirty="0" smtClean="0"/>
              <a:t> </a:t>
            </a:r>
            <a:r>
              <a:rPr lang="en-US" sz="2000" dirty="0" err="1" smtClean="0"/>
              <a:t>pratiche</a:t>
            </a:r>
            <a:r>
              <a:rPr lang="en-US" sz="2000" dirty="0" smtClean="0"/>
              <a:t> </a:t>
            </a:r>
            <a:r>
              <a:rPr lang="en-US" sz="2000" dirty="0" err="1" smtClean="0"/>
              <a:t>d’intervento</a:t>
            </a:r>
            <a:r>
              <a:rPr lang="en-US" sz="2000" dirty="0" smtClean="0"/>
              <a:t>, </a:t>
            </a:r>
            <a:r>
              <a:rPr lang="en-US" sz="2000" dirty="0" err="1" smtClean="0"/>
              <a:t>discontinuità</a:t>
            </a:r>
            <a:r>
              <a:rPr lang="en-US" sz="2000" dirty="0" smtClean="0"/>
              <a:t> </a:t>
            </a:r>
            <a:r>
              <a:rPr lang="en-US" sz="2000" dirty="0" err="1" smtClean="0"/>
              <a:t>nelle</a:t>
            </a:r>
            <a:r>
              <a:rPr lang="en-US" sz="2000" dirty="0" smtClean="0"/>
              <a:t> </a:t>
            </a:r>
            <a:r>
              <a:rPr lang="en-US" sz="2000" dirty="0" err="1" smtClean="0"/>
              <a:t>retoriche</a:t>
            </a:r>
            <a:endParaRPr lang="en-US" sz="2000" dirty="0" smtClean="0"/>
          </a:p>
          <a:p>
            <a:r>
              <a:rPr lang="en-US" sz="2000" dirty="0" smtClean="0"/>
              <a:t>Carter, Reagan, Bush, </a:t>
            </a:r>
            <a:r>
              <a:rPr lang="en-US" sz="2000" dirty="0"/>
              <a:t>C</a:t>
            </a:r>
            <a:r>
              <a:rPr lang="en-US" sz="2000" dirty="0" smtClean="0"/>
              <a:t>linton, Bush, …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010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CINA</a:t>
            </a:r>
            <a:r>
              <a:rPr lang="en-US" sz="2000" dirty="0" smtClean="0"/>
              <a:t>: </a:t>
            </a:r>
            <a:r>
              <a:rPr lang="en-US" sz="2000" dirty="0" err="1" smtClean="0"/>
              <a:t>continuità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pratiche</a:t>
            </a:r>
            <a:r>
              <a:rPr lang="en-US" sz="2000" dirty="0" smtClean="0"/>
              <a:t> </a:t>
            </a:r>
            <a:r>
              <a:rPr lang="en-US" sz="2000" dirty="0" err="1" smtClean="0"/>
              <a:t>d’intervento</a:t>
            </a:r>
            <a:r>
              <a:rPr lang="en-US" sz="2000" dirty="0" smtClean="0"/>
              <a:t>, basso </a:t>
            </a:r>
            <a:r>
              <a:rPr lang="en-US" sz="2000" dirty="0" err="1" smtClean="0"/>
              <a:t>profilo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retorica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(I </a:t>
            </a:r>
            <a:r>
              <a:rPr lang="en-US" sz="2000" dirty="0" err="1" smtClean="0"/>
              <a:t>piani</a:t>
            </a:r>
            <a:r>
              <a:rPr lang="en-US" sz="2000" dirty="0" smtClean="0"/>
              <a:t> </a:t>
            </a:r>
            <a:r>
              <a:rPr lang="en-US" sz="2000" dirty="0" err="1" smtClean="0"/>
              <a:t>quinquennali</a:t>
            </a:r>
            <a:r>
              <a:rPr lang="en-US" sz="2000" dirty="0" smtClean="0"/>
              <a:t>,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racconto</a:t>
            </a:r>
            <a:r>
              <a:rPr lang="en-US" sz="2000" dirty="0" smtClean="0"/>
              <a:t> </a:t>
            </a:r>
            <a:r>
              <a:rPr lang="en-US" sz="2000" dirty="0" err="1" smtClean="0"/>
              <a:t>all’estero</a:t>
            </a:r>
            <a:r>
              <a:rPr lang="en-US" sz="2000" dirty="0" smtClean="0"/>
              <a:t>…)</a:t>
            </a:r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3651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Il 2008</a:t>
            </a:r>
            <a:r>
              <a:rPr lang="en-US" sz="2400" u="sng" dirty="0" smtClean="0"/>
              <a:t>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202077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1978-2008</a:t>
            </a:r>
            <a:r>
              <a:rPr lang="en-US" sz="2000" b="1" u="sng" dirty="0" smtClean="0"/>
              <a:t>:</a:t>
            </a:r>
            <a:endParaRPr lang="en-US" sz="2000" b="1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5013176"/>
            <a:ext cx="78488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USA e CINA: </a:t>
            </a:r>
            <a:r>
              <a:rPr lang="en-US" sz="2400" dirty="0" err="1" smtClean="0"/>
              <a:t>immediato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intervento</a:t>
            </a:r>
            <a:r>
              <a:rPr lang="en-US" sz="2400" dirty="0" smtClean="0"/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… </a:t>
            </a:r>
            <a:r>
              <a:rPr lang="en-US" sz="2000" b="1" dirty="0" err="1" smtClean="0">
                <a:solidFill>
                  <a:srgbClr val="FF0000"/>
                </a:solidFill>
              </a:rPr>
              <a:t>stimolous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packages, bail-out</a:t>
            </a:r>
            <a:r>
              <a:rPr lang="en-US" sz="2000" b="1" dirty="0" smtClean="0">
                <a:solidFill>
                  <a:srgbClr val="FF0000"/>
                </a:solidFill>
              </a:rPr>
              <a:t>, public </a:t>
            </a:r>
            <a:r>
              <a:rPr lang="en-US" sz="2000" b="1" dirty="0">
                <a:solidFill>
                  <a:srgbClr val="FF0000"/>
                </a:solidFill>
              </a:rPr>
              <a:t>works, public procurement </a:t>
            </a:r>
            <a:r>
              <a:rPr lang="en-US" sz="2000" b="1" dirty="0" smtClean="0">
                <a:solidFill>
                  <a:srgbClr val="FF0000"/>
                </a:solidFill>
              </a:rPr>
              <a:t>… </a:t>
            </a:r>
            <a:r>
              <a:rPr lang="en-US" sz="2000" b="1" dirty="0" err="1" smtClean="0">
                <a:solidFill>
                  <a:srgbClr val="FF0000"/>
                </a:solidFill>
              </a:rPr>
              <a:t>buyamerican</a:t>
            </a:r>
            <a:r>
              <a:rPr lang="en-US" sz="2000" b="1" dirty="0" smtClean="0">
                <a:solidFill>
                  <a:srgbClr val="FF0000"/>
                </a:solidFill>
              </a:rPr>
              <a:t>, go-domestic policy</a:t>
            </a:r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1275</Words>
  <Application>Microsoft Macintosh PowerPoint</Application>
  <PresentationFormat>Presentazione su schermo (4:3)</PresentationFormat>
  <Paragraphs>213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Politica industriale negli Stati Uniti e in Cina. Una prima riflessione comparata.</vt:lpstr>
      <vt:lpstr>Presentazione di PowerPoint</vt:lpstr>
      <vt:lpstr>LO SCENARIO</vt:lpstr>
      <vt:lpstr>Politica industriale, la scomparsa </vt:lpstr>
      <vt:lpstr>La politica industriale, il ritorno… … supporters e nemici</vt:lpstr>
      <vt:lpstr>Le motivazioni di questo ritorno </vt:lpstr>
      <vt:lpstr>Politica industriale: rimane un dibattito ideologico</vt:lpstr>
      <vt:lpstr>CINA E USA 1978-2008</vt:lpstr>
      <vt:lpstr>USA E CINA prima e dopo CRISI</vt:lpstr>
      <vt:lpstr>CINA E USA post 2008 I perchè dell’intervento</vt:lpstr>
      <vt:lpstr>CINA E USA post 2008 le linee principali dell’intervento</vt:lpstr>
      <vt:lpstr>CINA E USA post 2008 I dettagli dell’intervento</vt:lpstr>
      <vt:lpstr>Caso studio Cina una scelta metodologica</vt:lpstr>
      <vt:lpstr>CITTA’ Specializzate in GUANGDONG</vt:lpstr>
      <vt:lpstr>Presentazione di PowerPoint</vt:lpstr>
      <vt:lpstr>Building Better Governments </vt:lpstr>
      <vt:lpstr>Presentazione di PowerPoint</vt:lpstr>
      <vt:lpstr> efficienza ed efficacia dell’intervento “I fallimenti di governo” </vt:lpstr>
      <vt:lpstr> Making Government Better </vt:lpstr>
      <vt:lpstr>Presentazione di PowerPoint</vt:lpstr>
      <vt:lpstr>GRAZIE!!!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 “Indice di Settore Strategico (ISS)”  24–04–13  Mattia Tassinari</dc:title>
  <dc:creator>MattiaMarianna</dc:creator>
  <cp:lastModifiedBy>Marco Di Tommaso</cp:lastModifiedBy>
  <cp:revision>459</cp:revision>
  <dcterms:created xsi:type="dcterms:W3CDTF">2013-04-19T09:59:10Z</dcterms:created>
  <dcterms:modified xsi:type="dcterms:W3CDTF">2013-10-08T11:18:52Z</dcterms:modified>
</cp:coreProperties>
</file>